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F095B5-A26F-4478-878C-357C115B2AB3}">
  <a:tblStyle styleId="{AAF095B5-A26F-4478-878C-357C115B2AB3}"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63705C7-2287-493B-A5E4-49BC13593F9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slide" Target="slides/slide88.xml"/><Relationship Id="rId50" Type="http://schemas.openxmlformats.org/officeDocument/2006/relationships/slide" Target="slides/slide43.xml"/><Relationship Id="rId94" Type="http://schemas.openxmlformats.org/officeDocument/2006/relationships/slide" Target="slides/slide87.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fa842f0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fa842f0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fc393c72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fc393c72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s">
                <a:solidFill>
                  <a:schemeClr val="dk1"/>
                </a:solidFill>
                <a:latin typeface="DM Sans"/>
                <a:ea typeface="DM Sans"/>
                <a:cs typeface="DM Sans"/>
                <a:sym typeface="DM Sans"/>
              </a:rPr>
              <a:t>HTML solo || HTML con CSS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fc393c72c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fc393c72c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fc393c72c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fc393c72c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fc393c72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fc393c72c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1- </a:t>
            </a:r>
            <a:r>
              <a:rPr b="1" lang="es" sz="1200">
                <a:solidFill>
                  <a:schemeClr val="dk1"/>
                </a:solidFill>
                <a:latin typeface="DM Sans"/>
                <a:ea typeface="DM Sans"/>
                <a:cs typeface="DM Sans"/>
                <a:sym typeface="DM Sans"/>
              </a:rPr>
              <a:t>Cada declaración CSS está formada por un juego de pares</a:t>
            </a:r>
            <a:r>
              <a:rPr lang="es" sz="1200">
                <a:solidFill>
                  <a:schemeClr val="dk1"/>
                </a:solidFill>
                <a:latin typeface="DM Sans"/>
                <a:ea typeface="DM Sans"/>
                <a:cs typeface="DM Sans"/>
                <a:sym typeface="DM Sans"/>
              </a:rPr>
              <a:t> </a:t>
            </a:r>
            <a:r>
              <a:rPr b="1" lang="es" sz="1200">
                <a:solidFill>
                  <a:schemeClr val="dk1"/>
                </a:solidFill>
                <a:latin typeface="DM Sans"/>
                <a:ea typeface="DM Sans"/>
                <a:cs typeface="DM Sans"/>
                <a:sym typeface="DM Sans"/>
              </a:rPr>
              <a:t>propiedad:valor;</a:t>
            </a:r>
            <a:r>
              <a:rPr lang="es" sz="1200">
                <a:solidFill>
                  <a:schemeClr val="dk1"/>
                </a:solidFill>
                <a:latin typeface="DM Sans"/>
                <a:ea typeface="DM Sans"/>
                <a:cs typeface="DM Sans"/>
                <a:sym typeface="DM Sans"/>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DM Sans"/>
              <a:ea typeface="DM Sans"/>
              <a:cs typeface="DM Sans"/>
              <a:sym typeface="DM Sans"/>
            </a:endParaRPr>
          </a:p>
          <a:p>
            <a:pPr indent="0" lvl="0" marL="0" rtl="0" algn="just">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2- Tampoco se ve afectado por el espacio en blanco.</a:t>
            </a:r>
            <a:r>
              <a:rPr b="1" lang="es" sz="1200">
                <a:solidFill>
                  <a:schemeClr val="dk1"/>
                </a:solidFill>
                <a:latin typeface="DM Sans"/>
                <a:ea typeface="DM Sans"/>
                <a:cs typeface="DM Sans"/>
                <a:sym typeface="DM Sans"/>
              </a:rPr>
              <a:t> Las propiedades se pueden escribir de corrido o una debajo de la otra</a:t>
            </a:r>
            <a:r>
              <a:rPr lang="es" sz="1200">
                <a:solidFill>
                  <a:schemeClr val="dk1"/>
                </a:solidFill>
                <a:latin typeface="DM Sans"/>
                <a:ea typeface="DM Sans"/>
                <a:cs typeface="DM Sans"/>
                <a:sym typeface="DM Sans"/>
              </a:rPr>
              <a:t>. Los comentarios se hacen como en Javascript. Lo que esté comentado, será ignorado por CSS.</a:t>
            </a:r>
            <a:endParaRPr sz="1200">
              <a:solidFill>
                <a:schemeClr val="dk1"/>
              </a:solidFill>
              <a:latin typeface="DM Sans"/>
              <a:ea typeface="DM Sans"/>
              <a:cs typeface="DM Sans"/>
              <a:sym typeface="DM Sans"/>
            </a:endParaRPr>
          </a:p>
          <a:p>
            <a:pPr indent="0" lvl="0" marL="0" rtl="0" algn="just">
              <a:lnSpc>
                <a:spcPct val="115000"/>
              </a:lnSpc>
              <a:spcBef>
                <a:spcPts val="1100"/>
              </a:spcBef>
              <a:spcAft>
                <a:spcPts val="0"/>
              </a:spcAft>
              <a:buClr>
                <a:schemeClr val="dk1"/>
              </a:buClr>
              <a:buSzPts val="1100"/>
              <a:buFont typeface="Arial"/>
              <a:buNone/>
            </a:pPr>
            <a:r>
              <a:rPr lang="es" sz="1200">
                <a:solidFill>
                  <a:schemeClr val="dk1"/>
                </a:solidFill>
                <a:latin typeface="DM Sans"/>
                <a:ea typeface="DM Sans"/>
                <a:cs typeface="DM Sans"/>
                <a:sym typeface="DM Sans"/>
              </a:rPr>
              <a:t>3- Siempre que la propiedad represente un número, </a:t>
            </a:r>
            <a:r>
              <a:rPr b="1" lang="es" sz="1200">
                <a:solidFill>
                  <a:schemeClr val="dk1"/>
                </a:solidFill>
                <a:latin typeface="DM Sans"/>
                <a:ea typeface="DM Sans"/>
                <a:cs typeface="DM Sans"/>
                <a:sym typeface="DM Sans"/>
              </a:rPr>
              <a:t>el valor debe indicar en qué unidad se expresa</a:t>
            </a:r>
            <a:r>
              <a:rPr lang="es" sz="1200">
                <a:solidFill>
                  <a:schemeClr val="dk1"/>
                </a:solidFill>
                <a:latin typeface="DM Sans"/>
                <a:ea typeface="DM Sans"/>
                <a:cs typeface="DM Sans"/>
                <a:sym typeface="DM Sans"/>
              </a:rPr>
              <a:t>. Entre el número y la unidad no pueden existir espacios.</a:t>
            </a:r>
            <a:endParaRPr sz="1200">
              <a:solidFill>
                <a:schemeClr val="dk1"/>
              </a:solidFill>
              <a:latin typeface="DM Sans"/>
              <a:ea typeface="DM Sans"/>
              <a:cs typeface="DM Sans"/>
              <a:sym typeface="DM Sans"/>
            </a:endParaRPr>
          </a:p>
          <a:p>
            <a:pPr indent="0" lvl="0" marL="0" rtl="0" algn="l">
              <a:spcBef>
                <a:spcPts val="110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fc393c72c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fc393c72c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fc393c72c_1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fc393c72c_1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fc393c72c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fc393c72c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fc393c72c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fc393c72c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fc393c72c_1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fc393c72c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fc393c72c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fc393c72c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fa842f05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fa842f05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fc393c72c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fc393c72c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fc393c72c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fc393c72c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fc393c72c_1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fc393c72c_1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fc393c72c_1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fc393c72c_1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fc393c72c_1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3fc393c72c_1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fc393c72c_1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fc393c72c_1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fc393c72c_1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fc393c72c_1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fc393c72c_1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fc393c72c_1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fc393c72c_1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fc393c72c_1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fc393c72c_1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fc393c72c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fa842f05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fa842f05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fc393c72c_1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fc393c72c_1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fc393c72c_1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fc393c72c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fc393c72c_1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fc393c72c_1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fc393c72c_1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fc393c72c_1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fc393c72c_1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fc393c72c_1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fc393c72c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fc393c72c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fc393c72c_1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fc393c72c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fc393c72c_1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fc393c72c_1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fc393c72c_1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fc393c72c_1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fc393c72c_1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fc393c72c_1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fa842f05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fa842f05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fc393c72c_1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fc393c72c_1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Un juego para compartir y poder practicar los selectores: </a:t>
            </a:r>
            <a:r>
              <a:rPr lang="es" u="sng">
                <a:solidFill>
                  <a:schemeClr val="hlink"/>
                </a:solidFill>
                <a:latin typeface="DM Sans"/>
                <a:ea typeface="DM Sans"/>
                <a:cs typeface="DM Sans"/>
                <a:sym typeface="DM Sans"/>
                <a:hlinkClick r:id="rId2"/>
              </a:rPr>
              <a:t>http://flukeout.github.io/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3fc393c72c_1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3fc393c72c_1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3fc393c72c_1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3fc393c72c_1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fc393c72c_1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fc393c72c_1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3fc393c72c_1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3fc393c72c_1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fc393c72c_1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fc393c72c_1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3fc393c72c_1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3fc393c72c_1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fc393c72c_1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fc393c72c_1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3fc393c72c_1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3fc393c72c_1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fc393c72c_1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fc393c72c_1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fa842f0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3fa842f05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fb278a43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fb278a43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3fc393c72c_1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3fc393c72c_1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fb278a43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3fb278a43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fb278a43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fb278a43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3fb278a43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3fb278a43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fb278a43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3fb278a43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fb278a43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3fb278a43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fb278a43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fb278a43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fb278a43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fb278a43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7973b1e77dea98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7973b1e77dea98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fa842f05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fa842f05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973b1e77dea98e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973b1e77dea98e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fc393c72c_1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3fc393c72c_1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7973b1e77dea98e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973b1e77dea98e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973b1e77dea98e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973b1e77dea98e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973b1e77dea98e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973b1e77dea98e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7973b1e77dea98e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7973b1e77dea98e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7973b1e77dea98e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7973b1e77dea98e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7973b1e77dea98e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7973b1e77dea98e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3fc393c72c_1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3fc393c72c_1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fb278a4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3fb278a4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fc393c7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fc393c7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fb278a43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3fb278a43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3fc393c72c_1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3fc393c72c_1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3fc393c72c_1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3fc393c72c_1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3fc393c72c_1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3fc393c72c_1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fb278a4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fb278a4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fb278a4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3fb278a4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3fb278a4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3fb278a4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fc393c72c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fc393c72c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3fc393c72c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3fc393c72c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37b86d791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37b86d791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fc393c72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fc393c72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fc393c72c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3fc393c72c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fc393c72c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fc393c72c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3fc393c72c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3fc393c72c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3fc393c72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3fc393c72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3fc393c72c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3fc393c72c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3fc393c72c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3fc393c72c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3fc393c72c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3fc393c72c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3fe5a635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3fe5a635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3fe5a635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3fe5a635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fc393c72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fc393c72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CSS: lenguaje web para aplicar formato visual (color, tamaño, separación y ubicación) al HTML. CSS puede hacer un texto más grande, negrita o itálica, pero no reemplaza los strong, em y h1. Su objetivo es separar la semántica y estructura (el HTML) del formato con que se pretende mostrar. Sí, con CSS podés cambiar por completo el aspecto de cualquier etiqueta HTML.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82" name="Shape 82"/>
        <p:cNvGrpSpPr/>
        <p:nvPr/>
      </p:nvGrpSpPr>
      <p:grpSpPr>
        <a:xfrm>
          <a:off x="0" y="0"/>
          <a:ext cx="0" cy="0"/>
          <a:chOff x="0" y="0"/>
          <a:chExt cx="0" cy="0"/>
        </a:xfrm>
      </p:grpSpPr>
      <p:sp>
        <p:nvSpPr>
          <p:cNvPr id="83" name="Google Shape;83;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85" name="Google Shape;85;p2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01" name="Shape 101"/>
        <p:cNvGrpSpPr/>
        <p:nvPr/>
      </p:nvGrpSpPr>
      <p:grpSpPr>
        <a:xfrm>
          <a:off x="0" y="0"/>
          <a:ext cx="0" cy="0"/>
          <a:chOff x="0" y="0"/>
          <a:chExt cx="0" cy="0"/>
        </a:xfrm>
      </p:grpSpPr>
      <p:pic>
        <p:nvPicPr>
          <p:cNvPr id="102" name="Google Shape;102;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05" name="Shape 105"/>
        <p:cNvGrpSpPr/>
        <p:nvPr/>
      </p:nvGrpSpPr>
      <p:grpSpPr>
        <a:xfrm>
          <a:off x="0" y="0"/>
          <a:ext cx="0" cy="0"/>
          <a:chOff x="0" y="0"/>
          <a:chExt cx="0" cy="0"/>
        </a:xfrm>
      </p:grpSpPr>
      <p:pic>
        <p:nvPicPr>
          <p:cNvPr id="106" name="Google Shape;106;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0" name="Google Shape;11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1" name="Shape 111"/>
        <p:cNvGrpSpPr/>
        <p:nvPr/>
      </p:nvGrpSpPr>
      <p:grpSpPr>
        <a:xfrm>
          <a:off x="0" y="0"/>
          <a:ext cx="0" cy="0"/>
          <a:chOff x="0" y="0"/>
          <a:chExt cx="0" cy="0"/>
        </a:xfrm>
      </p:grpSpPr>
      <p:pic>
        <p:nvPicPr>
          <p:cNvPr id="112" name="Google Shape;112;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 name="Shape 78"/>
        <p:cNvGrpSpPr/>
        <p:nvPr/>
      </p:nvGrpSpPr>
      <p:grpSpPr>
        <a:xfrm>
          <a:off x="0" y="0"/>
          <a:ext cx="0" cy="0"/>
          <a:chOff x="0" y="0"/>
          <a:chExt cx="0" cy="0"/>
        </a:xfrm>
      </p:grpSpPr>
      <p:sp>
        <p:nvSpPr>
          <p:cNvPr id="79" name="Google Shape;7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1" name="Google Shape;8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5.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plataforma.coderhouse.com/class-experience?vid=conduc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developer.mozilla.org/es/docs/Web/CSS/Referencia_C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hyperlink" Target="https://stuffandnonsense.co.uk/archives/images/css-specificity-wars.png" TargetMode="External"/><Relationship Id="rId5"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hyperlink" Target="https://www.google.com/search?q=color+picker&amp;oq=color+picker&amp;aqs=chrome..69i57.1396j0j7&amp;sourceid=chrome&amp;ie=UTF-8" TargetMode="External"/><Relationship Id="rId4" Type="http://schemas.openxmlformats.org/officeDocument/2006/relationships/hyperlink" Target="https://www.w3schools.com/colors/colors_picker.asp" TargetMode="External"/><Relationship Id="rId5" Type="http://schemas.openxmlformats.org/officeDocument/2006/relationships/image" Target="../media/image34.png"/><Relationship Id="rId6"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hyperlink" Target="https://www.w3schools.com/css/tryit.asp?filename=trycss_list-style-type_al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hyperlink" Target="https://www.cssfontstack.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hyperlink" Target="https://www.w3schools.com/cssref/playit.asp?filename=playcss_background-repeat" TargetMode="Externa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hyperlink" Target="https://www.w3schools.com/cssref/playit.asp?filename=playcss_background-position&amp;preval=50%25%2050%25" TargetMode="Externa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hyperlink" Target="https://www.w3schools.com/cssref/playit.asp?filename=playcss_background-size&amp;preval=auto" TargetMode="Externa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hyperlink" Target="https://codepen.io/mablen/pen/bZKPNB"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slide" Target="/ppt/slides/slide8.xml"/><Relationship Id="rId6" Type="http://schemas.openxmlformats.org/officeDocument/2006/relationships/slide" Target="/ppt/slides/slide18.xml"/><Relationship Id="rId7" Type="http://schemas.openxmlformats.org/officeDocument/2006/relationships/slide" Target="/ppt/slides/slide4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hyperlink" Target="https://www.kodetop.com/incluir-fuentes-en-css-con-font-face/"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hyperlink" Target="https://fonts.google.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hyperlink" Target="https://view.genial.ly/61a7993f3ef3cf0dac4e4b9c/interactive-content-faqs-desarrollo-web"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9.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hyperlink" Target="https://coderhouse.hiringroom.com/job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1.xml"/><Relationship Id="rId3" Type="http://schemas.openxmlformats.org/officeDocument/2006/relationships/image" Target="../media/image52.pn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55.png"/><Relationship Id="rId4" Type="http://schemas.openxmlformats.org/officeDocument/2006/relationships/hyperlink" Target="https://www.toptal.com/designers/subtlepatterns/" TargetMode="External"/><Relationship Id="rId5" Type="http://schemas.openxmlformats.org/officeDocument/2006/relationships/hyperlink" Target="https://archive.org/" TargetMode="External"/><Relationship Id="rId6" Type="http://schemas.openxmlformats.org/officeDocument/2006/relationships/hyperlink" Target="http://www.csszengarden.co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19" name="Google Shape;119;p4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20" name="Google Shape;120;p4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9"/>
          <p:cNvPicPr preferRelativeResize="0"/>
          <p:nvPr/>
        </p:nvPicPr>
        <p:blipFill rotWithShape="1">
          <a:blip r:embed="rId3">
            <a:alphaModFix/>
          </a:blip>
          <a:srcRect b="22203" l="0" r="0" t="0"/>
          <a:stretch/>
        </p:blipFill>
        <p:spPr>
          <a:xfrm>
            <a:off x="4502475" y="57700"/>
            <a:ext cx="4654592" cy="5073375"/>
          </a:xfrm>
          <a:prstGeom prst="rect">
            <a:avLst/>
          </a:prstGeom>
          <a:noFill/>
          <a:ln>
            <a:noFill/>
          </a:ln>
        </p:spPr>
      </p:pic>
      <p:pic>
        <p:nvPicPr>
          <p:cNvPr id="225" name="Google Shape;225;p49"/>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26" name="Google Shape;226;p49"/>
          <p:cNvPicPr preferRelativeResize="0"/>
          <p:nvPr/>
        </p:nvPicPr>
        <p:blipFill rotWithShape="1">
          <a:blip r:embed="rId5">
            <a:alphaModFix/>
          </a:blip>
          <a:srcRect b="0" l="0" r="0" t="0"/>
          <a:stretch/>
        </p:blipFill>
        <p:spPr>
          <a:xfrm>
            <a:off x="0" y="57701"/>
            <a:ext cx="4502475" cy="5073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5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Sintaxis</a:t>
            </a:r>
            <a:r>
              <a:rPr b="1" lang="es" sz="4000">
                <a:solidFill>
                  <a:schemeClr val="lt1"/>
                </a:solidFill>
                <a:latin typeface="DM Sans"/>
                <a:ea typeface="DM Sans"/>
                <a:cs typeface="DM Sans"/>
                <a:sym typeface="DM Sans"/>
              </a:rPr>
              <a:t> de CSS</a:t>
            </a:r>
            <a:endParaRPr b="1" sz="4000">
              <a:solidFill>
                <a:srgbClr val="EA90FF"/>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1"/>
          <p:cNvSpPr/>
          <p:nvPr/>
        </p:nvSpPr>
        <p:spPr>
          <a:xfrm>
            <a:off x="3872300" y="2222850"/>
            <a:ext cx="1358400" cy="697800"/>
          </a:xfrm>
          <a:prstGeom prst="rightArrow">
            <a:avLst>
              <a:gd fmla="val 50000" name="adj1"/>
              <a:gd fmla="val 50000" name="adj2"/>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237" name="Google Shape;237;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Sintaxis</a:t>
            </a:r>
            <a:endParaRPr b="1" sz="4000">
              <a:solidFill>
                <a:schemeClr val="dk1"/>
              </a:solidFill>
              <a:latin typeface="DM Sans"/>
              <a:ea typeface="DM Sans"/>
              <a:cs typeface="DM Sans"/>
              <a:sym typeface="DM Sans"/>
            </a:endParaRPr>
          </a:p>
        </p:txBody>
      </p:sp>
      <p:sp>
        <p:nvSpPr>
          <p:cNvPr id="238" name="Google Shape;238;p51"/>
          <p:cNvSpPr txBox="1"/>
          <p:nvPr/>
        </p:nvSpPr>
        <p:spPr>
          <a:xfrm>
            <a:off x="1358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rgbClr val="0451A5"/>
                </a:solidFill>
                <a:latin typeface="Consolas"/>
                <a:ea typeface="Consolas"/>
                <a:cs typeface="Consolas"/>
                <a:sym typeface="Consolas"/>
              </a:rPr>
              <a:t>selector</a:t>
            </a:r>
            <a:r>
              <a:rPr b="1" i="0" lang="es" sz="2000" u="none" cap="none" strike="noStrike">
                <a:solidFill>
                  <a:schemeClr val="dk1"/>
                </a:solidFill>
                <a:latin typeface="Consolas"/>
                <a:ea typeface="Consolas"/>
                <a:cs typeface="Consolas"/>
                <a:sym typeface="Consolas"/>
              </a:rPr>
              <a:t> {</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i="0" lang="es" sz="2000" u="none" cap="none" strike="noStrike">
                <a:solidFill>
                  <a:srgbClr val="C92121"/>
                </a:solidFill>
                <a:latin typeface="Consolas"/>
                <a:ea typeface="Consolas"/>
                <a:cs typeface="Consolas"/>
                <a:sym typeface="Consolas"/>
              </a:rPr>
              <a:t>propiedad1</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propiedad2</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1"/>
          <p:cNvSpPr txBox="1"/>
          <p:nvPr/>
        </p:nvSpPr>
        <p:spPr>
          <a:xfrm>
            <a:off x="55460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rgbClr val="0451A5"/>
                </a:solidFill>
                <a:latin typeface="Consolas"/>
                <a:ea typeface="Consolas"/>
                <a:cs typeface="Consolas"/>
                <a:sym typeface="Consolas"/>
              </a:rPr>
              <a:t>h1</a:t>
            </a:r>
            <a:r>
              <a:rPr b="1" i="0" lang="es" sz="2000" u="none" cap="none" strike="noStrike">
                <a:solidFill>
                  <a:srgbClr val="0000FF"/>
                </a:solidFill>
                <a:latin typeface="Consolas"/>
                <a:ea typeface="Consolas"/>
                <a:cs typeface="Consolas"/>
                <a:sym typeface="Consolas"/>
              </a:rPr>
              <a:t> </a:t>
            </a: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color</a:t>
            </a:r>
            <a:r>
              <a:rPr b="1" i="0" lang="es" sz="2000" u="none" cap="none" strike="noStrike">
                <a:solidFill>
                  <a:schemeClr val="dk1"/>
                </a:solidFill>
                <a:latin typeface="Consolas"/>
                <a:ea typeface="Consolas"/>
                <a:cs typeface="Consolas"/>
                <a:sym typeface="Consolas"/>
              </a:rPr>
              <a:t>: red;</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1"/>
          <p:cNvSpPr txBox="1"/>
          <p:nvPr/>
        </p:nvSpPr>
        <p:spPr>
          <a:xfrm>
            <a:off x="3803950" y="2360100"/>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1800" u="none" cap="none" strike="noStrike">
                <a:solidFill>
                  <a:srgbClr val="000000"/>
                </a:solidFill>
                <a:latin typeface="DM Sans"/>
                <a:ea typeface="DM Sans"/>
                <a:cs typeface="DM Sans"/>
                <a:sym typeface="DM Sans"/>
              </a:rPr>
              <a:t>Ejemplo</a:t>
            </a:r>
            <a:endParaRPr b="1" i="0" sz="180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Reglas sintácticas</a:t>
            </a:r>
            <a:endParaRPr b="1" sz="4000">
              <a:solidFill>
                <a:schemeClr val="dk1"/>
              </a:solidFill>
              <a:latin typeface="DM Sans"/>
              <a:ea typeface="DM Sans"/>
              <a:cs typeface="DM Sans"/>
              <a:sym typeface="DM Sans"/>
            </a:endParaRPr>
          </a:p>
        </p:txBody>
      </p:sp>
      <p:sp>
        <p:nvSpPr>
          <p:cNvPr id="246" name="Google Shape;246;p52"/>
          <p:cNvSpPr/>
          <p:nvPr/>
        </p:nvSpPr>
        <p:spPr>
          <a:xfrm>
            <a:off x="532950" y="1422912"/>
            <a:ext cx="8031300" cy="27045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Cada declaración CSS está formada por un juego de pares </a:t>
            </a:r>
            <a:br>
              <a:rPr lang="es" sz="1800">
                <a:solidFill>
                  <a:schemeClr val="dk1"/>
                </a:solidFill>
                <a:latin typeface="DM Sans"/>
                <a:ea typeface="DM Sans"/>
                <a:cs typeface="DM Sans"/>
                <a:sym typeface="DM Sans"/>
              </a:rPr>
            </a:br>
            <a:r>
              <a:rPr b="1" lang="es" sz="1800">
                <a:solidFill>
                  <a:srgbClr val="CC0000"/>
                </a:solidFill>
                <a:latin typeface="DM Sans"/>
                <a:ea typeface="DM Sans"/>
                <a:cs typeface="DM Sans"/>
                <a:sym typeface="DM Sans"/>
              </a:rPr>
              <a:t>propiedad</a:t>
            </a:r>
            <a:r>
              <a:rPr b="1" lang="es" sz="1800">
                <a:solidFill>
                  <a:schemeClr val="dk1"/>
                </a:solidFill>
                <a:latin typeface="DM Sans"/>
                <a:ea typeface="DM Sans"/>
                <a:cs typeface="DM Sans"/>
                <a:sym typeface="DM Sans"/>
              </a:rPr>
              <a:t>: valor;</a:t>
            </a:r>
            <a:r>
              <a:rPr lang="es" sz="1800">
                <a:solidFill>
                  <a:schemeClr val="dk1"/>
                </a:solidFill>
                <a:latin typeface="DM Sans"/>
                <a:ea typeface="DM Sans"/>
                <a:cs typeface="DM Sans"/>
                <a:sym typeface="DM Sans"/>
              </a:rPr>
              <a:t> </a:t>
            </a:r>
            <a:endParaRPr sz="18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No se ve afectado por el espacio en blanco. Las propiedades se pueden escribir de corrido o una debajo de la otra.</a:t>
            </a:r>
            <a:endParaRPr sz="18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800">
                <a:solidFill>
                  <a:srgbClr val="EA90FF"/>
                </a:solidFill>
                <a:latin typeface="DM Sans"/>
                <a:ea typeface="DM Sans"/>
                <a:cs typeface="DM Sans"/>
                <a:sym typeface="DM Sans"/>
              </a:rPr>
              <a:t>✓</a:t>
            </a:r>
            <a:r>
              <a:rPr lang="es" sz="1800">
                <a:solidFill>
                  <a:schemeClr val="dk1"/>
                </a:solidFill>
                <a:latin typeface="DM Sans"/>
                <a:ea typeface="DM Sans"/>
                <a:cs typeface="DM Sans"/>
                <a:sym typeface="DM Sans"/>
              </a:rPr>
              <a:t> Siempre que la propiedad represente un número, el valor debe indicar en qué unidad se expresa.</a:t>
            </a:r>
            <a:r>
              <a:rPr lang="es" sz="2000">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Padres </a:t>
            </a:r>
            <a:r>
              <a:rPr b="1" lang="es" sz="4000">
                <a:solidFill>
                  <a:schemeClr val="lt1"/>
                </a:solidFill>
                <a:latin typeface="DM Sans"/>
                <a:ea typeface="DM Sans"/>
                <a:cs typeface="DM Sans"/>
                <a:sym typeface="DM Sans"/>
              </a:rPr>
              <a:t>e</a:t>
            </a:r>
            <a:r>
              <a:rPr b="1" lang="es" sz="4000">
                <a:solidFill>
                  <a:srgbClr val="83AEFB"/>
                </a:solidFill>
                <a:latin typeface="DM Sans"/>
                <a:ea typeface="DM Sans"/>
                <a:cs typeface="DM Sans"/>
                <a:sym typeface="DM Sans"/>
              </a:rPr>
              <a:t> hijos</a:t>
            </a:r>
            <a:endParaRPr b="1" sz="4000">
              <a:solidFill>
                <a:srgbClr val="83AEFB"/>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375800" y="79792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257" name="Google Shape;257;p54"/>
          <p:cNvSpPr txBox="1"/>
          <p:nvPr/>
        </p:nvSpPr>
        <p:spPr>
          <a:xfrm>
            <a:off x="503225" y="1729125"/>
            <a:ext cx="2826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900"/>
              <a:buFont typeface="Arial"/>
              <a:buNone/>
            </a:pPr>
            <a:r>
              <a:rPr lang="es" sz="1350">
                <a:solidFill>
                  <a:schemeClr val="dk1"/>
                </a:solidFill>
                <a:latin typeface="DM Sans"/>
                <a:ea typeface="DM Sans"/>
                <a:cs typeface="DM Sans"/>
                <a:sym typeface="DM Sans"/>
              </a:rPr>
              <a:t>Cuando tienes </a:t>
            </a:r>
            <a:r>
              <a:rPr lang="es" sz="1350">
                <a:solidFill>
                  <a:schemeClr val="dk1"/>
                </a:solidFill>
                <a:highlight>
                  <a:srgbClr val="EAFF6A"/>
                </a:highlight>
                <a:latin typeface="DM Sans"/>
                <a:ea typeface="DM Sans"/>
                <a:cs typeface="DM Sans"/>
                <a:sym typeface="DM Sans"/>
              </a:rPr>
              <a:t>una etiqueta “dentro” de otra</a:t>
            </a:r>
            <a:r>
              <a:rPr lang="es" sz="1350">
                <a:solidFill>
                  <a:schemeClr val="dk1"/>
                </a:solidFill>
                <a:latin typeface="DM Sans"/>
                <a:ea typeface="DM Sans"/>
                <a:cs typeface="DM Sans"/>
                <a:sym typeface="DM Sans"/>
              </a:rPr>
              <a:t>, lo que haces</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es aplicar el concepto de </a:t>
            </a:r>
            <a:r>
              <a:rPr lang="es" sz="1350">
                <a:solidFill>
                  <a:schemeClr val="dk1"/>
                </a:solidFill>
                <a:highlight>
                  <a:srgbClr val="EAFF6A"/>
                </a:highlight>
                <a:latin typeface="DM Sans"/>
                <a:ea typeface="DM Sans"/>
                <a:cs typeface="DM Sans"/>
                <a:sym typeface="DM Sans"/>
              </a:rPr>
              <a:t>padres e hijos</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9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900"/>
              <a:buFont typeface="Arial"/>
              <a:buNone/>
            </a:pPr>
            <a:r>
              <a:rPr lang="es" sz="1350">
                <a:solidFill>
                  <a:schemeClr val="dk1"/>
                </a:solidFill>
                <a:latin typeface="DM Sans"/>
                <a:ea typeface="DM Sans"/>
                <a:cs typeface="DM Sans"/>
                <a:sym typeface="DM Sans"/>
              </a:rPr>
              <a:t>En este caso, </a:t>
            </a:r>
            <a:r>
              <a:rPr b="1" lang="es" sz="1350">
                <a:solidFill>
                  <a:schemeClr val="dk1"/>
                </a:solidFill>
                <a:latin typeface="DM Sans"/>
                <a:ea typeface="DM Sans"/>
                <a:cs typeface="DM Sans"/>
                <a:sym typeface="DM Sans"/>
              </a:rPr>
              <a:t>section </a:t>
            </a:r>
            <a:r>
              <a:rPr lang="es" sz="1350">
                <a:solidFill>
                  <a:schemeClr val="dk1"/>
                </a:solidFill>
                <a:latin typeface="DM Sans"/>
                <a:ea typeface="DM Sans"/>
                <a:cs typeface="DM Sans"/>
                <a:sym typeface="DM Sans"/>
              </a:rPr>
              <a:t>es padre de </a:t>
            </a:r>
            <a:r>
              <a:rPr b="1" lang="es" sz="1350">
                <a:solidFill>
                  <a:schemeClr val="dk1"/>
                </a:solidFill>
                <a:latin typeface="DM Sans"/>
                <a:ea typeface="DM Sans"/>
                <a:cs typeface="DM Sans"/>
                <a:sym typeface="DM Sans"/>
              </a:rPr>
              <a:t>article </a:t>
            </a:r>
            <a:r>
              <a:rPr lang="es" sz="1350">
                <a:solidFill>
                  <a:schemeClr val="dk1"/>
                </a:solidFill>
                <a:latin typeface="DM Sans"/>
                <a:ea typeface="DM Sans"/>
                <a:cs typeface="DM Sans"/>
                <a:sym typeface="DM Sans"/>
              </a:rPr>
              <a:t>y, a su vez, </a:t>
            </a:r>
            <a:r>
              <a:rPr b="1" lang="es" sz="1350">
                <a:solidFill>
                  <a:schemeClr val="dk1"/>
                </a:solidFill>
                <a:latin typeface="DM Sans"/>
                <a:ea typeface="DM Sans"/>
                <a:cs typeface="DM Sans"/>
                <a:sym typeface="DM Sans"/>
              </a:rPr>
              <a:t>article </a:t>
            </a:r>
            <a:r>
              <a:rPr lang="es" sz="1350">
                <a:solidFill>
                  <a:schemeClr val="dk1"/>
                </a:solidFill>
                <a:latin typeface="DM Sans"/>
                <a:ea typeface="DM Sans"/>
                <a:cs typeface="DM Sans"/>
                <a:sym typeface="DM Sans"/>
              </a:rPr>
              <a:t>es padre del </a:t>
            </a:r>
            <a:r>
              <a:rPr b="1" lang="es" sz="1350">
                <a:solidFill>
                  <a:schemeClr val="dk1"/>
                </a:solidFill>
                <a:latin typeface="DM Sans"/>
                <a:ea typeface="DM Sans"/>
                <a:cs typeface="DM Sans"/>
                <a:sym typeface="DM Sans"/>
              </a:rPr>
              <a:t>h2</a:t>
            </a:r>
            <a:r>
              <a:rPr lang="es" sz="1350">
                <a:solidFill>
                  <a:schemeClr val="dk1"/>
                </a:solidFill>
                <a:latin typeface="DM Sans"/>
                <a:ea typeface="DM Sans"/>
                <a:cs typeface="DM Sans"/>
                <a:sym typeface="DM Sans"/>
              </a:rPr>
              <a:t> y del </a:t>
            </a:r>
            <a:r>
              <a:rPr b="1" lang="es" sz="1350">
                <a:solidFill>
                  <a:schemeClr val="dk1"/>
                </a:solidFill>
                <a:latin typeface="DM Sans"/>
                <a:ea typeface="DM Sans"/>
                <a:cs typeface="DM Sans"/>
                <a:sym typeface="DM Sans"/>
              </a:rPr>
              <a:t>p</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graphicFrame>
        <p:nvGraphicFramePr>
          <p:cNvPr id="258" name="Google Shape;258;p54"/>
          <p:cNvGraphicFramePr/>
          <p:nvPr/>
        </p:nvGraphicFramePr>
        <p:xfrm>
          <a:off x="4453675" y="973726"/>
          <a:ext cx="3000000" cy="3000000"/>
        </p:xfrm>
        <a:graphic>
          <a:graphicData uri="http://schemas.openxmlformats.org/drawingml/2006/table">
            <a:tbl>
              <a:tblPr>
                <a:noFill/>
                <a:tableStyleId>{AAF095B5-A26F-4478-878C-357C115B2AB3}</a:tableStyleId>
              </a:tblPr>
              <a:tblGrid>
                <a:gridCol w="4254775"/>
              </a:tblGrid>
              <a:tr h="3303100">
                <a:tc>
                  <a:txBody>
                    <a:bodyPr/>
                    <a:lstStyle/>
                    <a:p>
                      <a:pPr indent="0" lvl="0" marL="0" marR="0" rtl="0" algn="l">
                        <a:lnSpc>
                          <a:spcPct val="100000"/>
                        </a:lnSpc>
                        <a:spcBef>
                          <a:spcPts val="0"/>
                        </a:spcBef>
                        <a:spcAft>
                          <a:spcPts val="0"/>
                        </a:spcAft>
                        <a:buClr>
                          <a:schemeClr val="dk1"/>
                        </a:buClr>
                        <a:buSzPts val="1100"/>
                        <a:buFont typeface="Arial"/>
                        <a:buNone/>
                      </a:pPr>
                      <a:r>
                        <a:rPr lang="es" sz="1250" u="none" cap="none" strike="noStrike">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section</a:t>
                      </a:r>
                      <a:r>
                        <a:rPr lang="es" sz="1250">
                          <a:solidFill>
                            <a:srgbClr val="D9D9D9"/>
                          </a:solidFill>
                          <a:latin typeface="Consolas"/>
                          <a:ea typeface="Consolas"/>
                          <a:cs typeface="Consolas"/>
                          <a:sym typeface="Consolas"/>
                        </a:rPr>
                        <a:t>&gt;</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article</a:t>
                      </a:r>
                      <a:r>
                        <a:rPr lang="es" sz="1250">
                          <a:solidFill>
                            <a:srgbClr val="D9D9D9"/>
                          </a:solidFill>
                          <a:latin typeface="Consolas"/>
                          <a:ea typeface="Consolas"/>
                          <a:cs typeface="Consolas"/>
                          <a:sym typeface="Consolas"/>
                        </a:rPr>
                        <a:t>&gt;</a:t>
                      </a:r>
                      <a:r>
                        <a:rPr lang="es" sz="1250" u="none" cap="none" strike="noStrike">
                          <a:solidFill>
                            <a:srgbClr val="D9D9D9"/>
                          </a:solidFill>
                          <a:latin typeface="Consolas"/>
                          <a:ea typeface="Consolas"/>
                          <a:cs typeface="Consolas"/>
                          <a:sym typeface="Consolas"/>
                        </a:rPr>
                        <a:t> </a:t>
                      </a:r>
                      <a:endParaRPr sz="125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h2</a:t>
                      </a:r>
                      <a:r>
                        <a:rPr lang="es" sz="1250">
                          <a:solidFill>
                            <a:srgbClr val="D9D9D9"/>
                          </a:solidFill>
                          <a:latin typeface="Consolas"/>
                          <a:ea typeface="Consolas"/>
                          <a:cs typeface="Consolas"/>
                          <a:sym typeface="Consolas"/>
                        </a:rPr>
                        <a:t>&gt; Título &lt;/</a:t>
                      </a:r>
                      <a:r>
                        <a:rPr lang="es" sz="1250">
                          <a:solidFill>
                            <a:srgbClr val="E06666"/>
                          </a:solidFill>
                          <a:latin typeface="Consolas"/>
                          <a:ea typeface="Consolas"/>
                          <a:cs typeface="Consolas"/>
                          <a:sym typeface="Consolas"/>
                        </a:rPr>
                        <a:t>h2</a:t>
                      </a:r>
                      <a:r>
                        <a:rPr lang="es" sz="1250">
                          <a:solidFill>
                            <a:srgbClr val="D9D9D9"/>
                          </a:solidFill>
                          <a:latin typeface="Consolas"/>
                          <a:ea typeface="Consolas"/>
                          <a:cs typeface="Consolas"/>
                          <a:sym typeface="Consolas"/>
                        </a:rPr>
                        <a:t>&gt;</a:t>
                      </a:r>
                      <a:endParaRPr sz="1250">
                        <a:solidFill>
                          <a:srgbClr val="D9D9D9"/>
                        </a:solidFill>
                        <a:latin typeface="Consolas"/>
                        <a:ea typeface="Consolas"/>
                        <a:cs typeface="Consolas"/>
                        <a:sym typeface="Consolas"/>
                      </a:endParaRPr>
                    </a:p>
                    <a:p>
                      <a:pPr indent="0" lvl="0" marL="126000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p</a:t>
                      </a:r>
                      <a:r>
                        <a:rPr lang="es" sz="125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250">
                          <a:solidFill>
                            <a:srgbClr val="D9D9D9"/>
                          </a:solidFill>
                          <a:latin typeface="Consolas"/>
                          <a:ea typeface="Consolas"/>
                          <a:cs typeface="Consolas"/>
                          <a:sym typeface="Consolas"/>
                        </a:rPr>
                      </a:b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p</a:t>
                      </a:r>
                      <a:r>
                        <a:rPr lang="es" sz="1250">
                          <a:solidFill>
                            <a:srgbClr val="D9D9D9"/>
                          </a:solidFill>
                          <a:latin typeface="Consolas"/>
                          <a:ea typeface="Consolas"/>
                          <a:cs typeface="Consolas"/>
                          <a:sym typeface="Consolas"/>
                        </a:rPr>
                        <a:t>&gt; </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         &lt;</a:t>
                      </a:r>
                      <a:r>
                        <a:rPr lang="es" sz="1250">
                          <a:solidFill>
                            <a:srgbClr val="E06666"/>
                          </a:solidFill>
                          <a:latin typeface="Consolas"/>
                          <a:ea typeface="Consolas"/>
                          <a:cs typeface="Consolas"/>
                          <a:sym typeface="Consolas"/>
                        </a:rPr>
                        <a:t>article</a:t>
                      </a:r>
                      <a:r>
                        <a:rPr lang="es" sz="1250">
                          <a:solidFill>
                            <a:srgbClr val="D9D9D9"/>
                          </a:solidFill>
                          <a:latin typeface="Consolas"/>
                          <a:ea typeface="Consolas"/>
                          <a:cs typeface="Consolas"/>
                          <a:sym typeface="Consolas"/>
                        </a:rPr>
                        <a:t>&gt; </a:t>
                      </a:r>
                      <a:endParaRPr sz="125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250">
                          <a:solidFill>
                            <a:srgbClr val="D9D9D9"/>
                          </a:solidFill>
                          <a:latin typeface="Consolas"/>
                          <a:ea typeface="Consolas"/>
                          <a:cs typeface="Consolas"/>
                          <a:sym typeface="Consolas"/>
                        </a:rPr>
                        <a:t>&lt;</a:t>
                      </a:r>
                      <a:r>
                        <a:rPr lang="es" sz="1250">
                          <a:solidFill>
                            <a:srgbClr val="E06666"/>
                          </a:solidFill>
                          <a:latin typeface="Consolas"/>
                          <a:ea typeface="Consolas"/>
                          <a:cs typeface="Consolas"/>
                          <a:sym typeface="Consolas"/>
                        </a:rPr>
                        <a:t>section</a:t>
                      </a:r>
                      <a:r>
                        <a:rPr lang="es" sz="1250">
                          <a:solidFill>
                            <a:srgbClr val="D9D9D9"/>
                          </a:solidFill>
                          <a:latin typeface="Consolas"/>
                          <a:ea typeface="Consolas"/>
                          <a:cs typeface="Consolas"/>
                          <a:sym typeface="Consolas"/>
                        </a:rPr>
                        <a:t>&gt; </a:t>
                      </a:r>
                      <a:r>
                        <a:rPr lang="es" sz="1600">
                          <a:solidFill>
                            <a:srgbClr val="D9D9D9"/>
                          </a:solidFill>
                          <a:latin typeface="Consolas"/>
                          <a:ea typeface="Consolas"/>
                          <a:cs typeface="Consolas"/>
                          <a:sym typeface="Consolas"/>
                        </a:rPr>
                        <a:t> </a:t>
                      </a:r>
                      <a:r>
                        <a:rPr lang="es" sz="1800">
                          <a:solidFill>
                            <a:srgbClr val="D9D9D9"/>
                          </a:solidFill>
                          <a:latin typeface="Consolas"/>
                          <a:ea typeface="Consolas"/>
                          <a:cs typeface="Consolas"/>
                          <a:sym typeface="Consolas"/>
                        </a:rPr>
                        <a:t> </a:t>
                      </a:r>
                      <a:r>
                        <a:rPr lang="es" sz="1800">
                          <a:solidFill>
                            <a:srgbClr val="D9D9D9"/>
                          </a:solidFill>
                          <a:latin typeface="Courier New"/>
                          <a:ea typeface="Courier New"/>
                          <a:cs typeface="Courier New"/>
                          <a:sym typeface="Courier New"/>
                        </a:rPr>
                        <a:t> </a:t>
                      </a:r>
                      <a:endParaRPr sz="1800" u="none" cap="none" strike="noStrike">
                        <a:solidFill>
                          <a:srgbClr val="D9D9D9"/>
                        </a:solidFill>
                        <a:latin typeface="Courier New"/>
                        <a:ea typeface="Courier New"/>
                        <a:cs typeface="Courier New"/>
                        <a:sym typeface="Courier New"/>
                      </a:endParaRPr>
                    </a:p>
                  </a:txBody>
                  <a:tcPr marT="63500" marB="63500" marR="63500" marL="63500">
                    <a:solidFill>
                      <a:srgbClr val="0C343D"/>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264" name="Google Shape;264;p55"/>
          <p:cNvSpPr txBox="1"/>
          <p:nvPr/>
        </p:nvSpPr>
        <p:spPr>
          <a:xfrm>
            <a:off x="573500" y="1607775"/>
            <a:ext cx="513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habilita a agregar atributos específicos a “hijos”, sin alterar los del “padre”. </a:t>
            </a:r>
            <a:r>
              <a:rPr lang="es" sz="1350">
                <a:highlight>
                  <a:srgbClr val="EAFF6A"/>
                </a:highlight>
                <a:latin typeface="DM Sans"/>
                <a:ea typeface="DM Sans"/>
                <a:cs typeface="DM Sans"/>
                <a:sym typeface="DM Sans"/>
              </a:rPr>
              <a:t>Un padre puede tener muchos hijos</a:t>
            </a:r>
            <a:r>
              <a:rPr lang="es" sz="1350">
                <a:latin typeface="DM Sans"/>
                <a:ea typeface="DM Sans"/>
                <a:cs typeface="DM Sans"/>
                <a:sym typeface="DM Sans"/>
              </a:rPr>
              <a:t>, y todos ellos </a:t>
            </a:r>
            <a:r>
              <a:rPr lang="es" sz="1350">
                <a:highlight>
                  <a:srgbClr val="EAFF6A"/>
                </a:highlight>
                <a:latin typeface="DM Sans"/>
                <a:ea typeface="DM Sans"/>
                <a:cs typeface="DM Sans"/>
                <a:sym typeface="DM Sans"/>
              </a:rPr>
              <a:t>heredan sus características</a:t>
            </a:r>
            <a:r>
              <a:rPr lang="es" sz="1350">
                <a:latin typeface="DM Sans"/>
                <a:ea typeface="DM Sans"/>
                <a:cs typeface="DM Sans"/>
                <a:sym typeface="DM Sans"/>
              </a:rPr>
              <a:t>, pudiendo tener también </a:t>
            </a:r>
            <a:r>
              <a:rPr lang="es" sz="1350">
                <a:highlight>
                  <a:srgbClr val="EAFF6A"/>
                </a:highlight>
                <a:latin typeface="DM Sans"/>
                <a:ea typeface="DM Sans"/>
                <a:cs typeface="DM Sans"/>
                <a:sym typeface="DM Sans"/>
              </a:rPr>
              <a:t>características particulares.</a:t>
            </a:r>
            <a:endParaRPr sz="1350">
              <a:highlight>
                <a:srgbClr val="EAFF6A"/>
              </a:highlight>
              <a:latin typeface="DM Sans"/>
              <a:ea typeface="DM Sans"/>
              <a:cs typeface="DM Sans"/>
              <a:sym typeface="DM Sans"/>
            </a:endParaRPr>
          </a:p>
        </p:txBody>
      </p:sp>
      <p:cxnSp>
        <p:nvCxnSpPr>
          <p:cNvPr id="265" name="Google Shape;265;p55"/>
          <p:cNvCxnSpPr>
            <a:stCxn id="266" idx="3"/>
          </p:cNvCxnSpPr>
          <p:nvPr/>
        </p:nvCxnSpPr>
        <p:spPr>
          <a:xfrm>
            <a:off x="2887775" y="3172075"/>
            <a:ext cx="734400" cy="0"/>
          </a:xfrm>
          <a:prstGeom prst="straightConnector1">
            <a:avLst/>
          </a:prstGeom>
          <a:noFill/>
          <a:ln cap="flat" cmpd="sng" w="28575">
            <a:solidFill>
              <a:srgbClr val="EA90FF"/>
            </a:solidFill>
            <a:prstDash val="solid"/>
            <a:round/>
            <a:headEnd len="sm" w="sm" type="none"/>
            <a:tailEnd len="med" w="med" type="oval"/>
          </a:ln>
        </p:spPr>
      </p:cxnSp>
      <p:cxnSp>
        <p:nvCxnSpPr>
          <p:cNvPr id="267" name="Google Shape;267;p55"/>
          <p:cNvCxnSpPr/>
          <p:nvPr/>
        </p:nvCxnSpPr>
        <p:spPr>
          <a:xfrm>
            <a:off x="5023025" y="2647525"/>
            <a:ext cx="28500" cy="278400"/>
          </a:xfrm>
          <a:prstGeom prst="straightConnector1">
            <a:avLst/>
          </a:prstGeom>
          <a:noFill/>
          <a:ln cap="flat" cmpd="sng" w="28575">
            <a:solidFill>
              <a:srgbClr val="EA90FF"/>
            </a:solidFill>
            <a:prstDash val="solid"/>
            <a:round/>
            <a:headEnd len="sm" w="sm" type="none"/>
            <a:tailEnd len="med" w="med" type="oval"/>
          </a:ln>
        </p:spPr>
      </p:cxnSp>
      <p:sp>
        <p:nvSpPr>
          <p:cNvPr id="266" name="Google Shape;266;p55"/>
          <p:cNvSpPr txBox="1"/>
          <p:nvPr/>
        </p:nvSpPr>
        <p:spPr>
          <a:xfrm>
            <a:off x="1421975" y="2997625"/>
            <a:ext cx="14658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Selector </a:t>
            </a:r>
            <a:r>
              <a:rPr b="1" i="0" lang="es" sz="1350" u="none" cap="none" strike="noStrike">
                <a:solidFill>
                  <a:srgbClr val="000000"/>
                </a:solidFill>
                <a:latin typeface="DM Sans"/>
                <a:ea typeface="DM Sans"/>
                <a:cs typeface="DM Sans"/>
                <a:sym typeface="DM Sans"/>
              </a:rPr>
              <a:t>PADRE</a:t>
            </a:r>
            <a:endParaRPr b="1" i="0" sz="1350" u="none" cap="none" strike="noStrike">
              <a:solidFill>
                <a:srgbClr val="000000"/>
              </a:solidFill>
              <a:latin typeface="DM Sans"/>
              <a:ea typeface="DM Sans"/>
              <a:cs typeface="DM Sans"/>
              <a:sym typeface="DM Sans"/>
            </a:endParaRPr>
          </a:p>
        </p:txBody>
      </p:sp>
      <p:sp>
        <p:nvSpPr>
          <p:cNvPr id="268" name="Google Shape;268;p55"/>
          <p:cNvSpPr txBox="1"/>
          <p:nvPr/>
        </p:nvSpPr>
        <p:spPr>
          <a:xfrm>
            <a:off x="4377700" y="2347498"/>
            <a:ext cx="1959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Selector </a:t>
            </a:r>
            <a:r>
              <a:rPr b="1" i="0" lang="es" sz="1350" u="none" cap="none" strike="noStrike">
                <a:solidFill>
                  <a:srgbClr val="000000"/>
                </a:solidFill>
                <a:latin typeface="DM Sans"/>
                <a:ea typeface="DM Sans"/>
                <a:cs typeface="DM Sans"/>
                <a:sym typeface="DM Sans"/>
              </a:rPr>
              <a:t>HIJO</a:t>
            </a:r>
            <a:endParaRPr b="1" i="0" sz="1350" u="none" cap="none" strike="noStrike">
              <a:solidFill>
                <a:srgbClr val="000000"/>
              </a:solidFill>
              <a:latin typeface="DM Sans"/>
              <a:ea typeface="DM Sans"/>
              <a:cs typeface="DM Sans"/>
              <a:sym typeface="DM Sans"/>
            </a:endParaRPr>
          </a:p>
        </p:txBody>
      </p:sp>
      <p:sp>
        <p:nvSpPr>
          <p:cNvPr id="269" name="Google Shape;269;p55"/>
          <p:cNvSpPr txBox="1"/>
          <p:nvPr/>
        </p:nvSpPr>
        <p:spPr>
          <a:xfrm>
            <a:off x="3622275" y="2926225"/>
            <a:ext cx="4022700" cy="15966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lang="es" sz="1600">
                <a:solidFill>
                  <a:srgbClr val="0451A5"/>
                </a:solidFill>
                <a:latin typeface="Consolas"/>
                <a:ea typeface="Consolas"/>
                <a:cs typeface="Consolas"/>
                <a:sym typeface="Consolas"/>
              </a:rPr>
              <a:t>section article</a:t>
            </a:r>
            <a:r>
              <a:rPr b="1" i="0" lang="es" sz="1600" u="none" cap="none" strike="noStrike">
                <a:solidFill>
                  <a:srgbClr val="0000FF"/>
                </a:solidFill>
                <a:latin typeface="Consolas"/>
                <a:ea typeface="Consolas"/>
                <a:cs typeface="Consolas"/>
                <a:sym typeface="Consolas"/>
              </a:rPr>
              <a:t> </a:t>
            </a:r>
            <a:r>
              <a:rPr b="1" i="0" lang="es" sz="1600" u="none" cap="none" strike="noStrike">
                <a:solidFill>
                  <a:schemeClr val="dk1"/>
                </a:solidFill>
                <a:latin typeface="Consolas"/>
                <a:ea typeface="Consolas"/>
                <a:cs typeface="Consolas"/>
                <a:sym typeface="Consolas"/>
              </a:rPr>
              <a:t>{</a:t>
            </a:r>
            <a:endParaRPr b="1"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600" u="none" cap="none" strike="noStrike">
                <a:solidFill>
                  <a:schemeClr val="dk1"/>
                </a:solidFill>
                <a:latin typeface="Consolas"/>
                <a:ea typeface="Consolas"/>
                <a:cs typeface="Consolas"/>
                <a:sym typeface="Consolas"/>
              </a:rPr>
              <a:t>   </a:t>
            </a:r>
            <a:r>
              <a:rPr b="1" lang="es" sz="1600">
                <a:solidFill>
                  <a:srgbClr val="C92121"/>
                </a:solidFill>
                <a:latin typeface="Consolas"/>
                <a:ea typeface="Consolas"/>
                <a:cs typeface="Consolas"/>
                <a:sym typeface="Consolas"/>
              </a:rPr>
              <a:t>background-color</a:t>
            </a:r>
            <a:r>
              <a:rPr b="1" i="0" lang="es" sz="1600" u="none" cap="none" strike="noStrike">
                <a:solidFill>
                  <a:schemeClr val="dk1"/>
                </a:solidFill>
                <a:latin typeface="Consolas"/>
                <a:ea typeface="Consolas"/>
                <a:cs typeface="Consolas"/>
                <a:sym typeface="Consolas"/>
              </a:rPr>
              <a:t>: </a:t>
            </a:r>
            <a:r>
              <a:rPr b="1" lang="es" sz="1600">
                <a:solidFill>
                  <a:schemeClr val="dk1"/>
                </a:solidFill>
                <a:latin typeface="Consolas"/>
                <a:ea typeface="Consolas"/>
                <a:cs typeface="Consolas"/>
                <a:sym typeface="Consolas"/>
              </a:rPr>
              <a:t>#cccccc</a:t>
            </a:r>
            <a:r>
              <a:rPr b="1" i="0" lang="es" sz="1600" u="none" cap="none" strike="noStrike">
                <a:solidFill>
                  <a:schemeClr val="dk1"/>
                </a:solidFill>
                <a:latin typeface="Consolas"/>
                <a:ea typeface="Consolas"/>
                <a:cs typeface="Consolas"/>
                <a:sym typeface="Consolas"/>
              </a:rPr>
              <a:t>;</a:t>
            </a:r>
            <a:endParaRPr b="1" i="0" sz="16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600">
                <a:solidFill>
                  <a:schemeClr val="dk1"/>
                </a:solidFill>
                <a:latin typeface="Consolas"/>
                <a:ea typeface="Consolas"/>
                <a:cs typeface="Consolas"/>
                <a:sym typeface="Consolas"/>
              </a:rPr>
              <a:t>	width: 500px;</a:t>
            </a:r>
            <a:endParaRPr b="1" sz="16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600">
                <a:solidFill>
                  <a:schemeClr val="dk1"/>
                </a:solidFill>
                <a:latin typeface="Consolas"/>
                <a:ea typeface="Consolas"/>
                <a:cs typeface="Consolas"/>
                <a:sym typeface="Consolas"/>
              </a:rPr>
              <a:t>	height: 500px;</a:t>
            </a:r>
            <a:endParaRPr b="1" sz="16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600" u="none" cap="none" strike="noStrike">
                <a:solidFill>
                  <a:schemeClr val="dk1"/>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6"/>
          <p:cNvSpPr txBox="1"/>
          <p:nvPr/>
        </p:nvSpPr>
        <p:spPr>
          <a:xfrm>
            <a:off x="455125" y="4556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Padres e hijos</a:t>
            </a:r>
            <a:endParaRPr b="1" sz="4000">
              <a:solidFill>
                <a:schemeClr val="dk1"/>
              </a:solidFill>
              <a:latin typeface="DM Sans"/>
              <a:ea typeface="DM Sans"/>
              <a:cs typeface="DM Sans"/>
              <a:sym typeface="DM Sans"/>
            </a:endParaRPr>
          </a:p>
        </p:txBody>
      </p:sp>
      <p:sp>
        <p:nvSpPr>
          <p:cNvPr id="275" name="Google Shape;275;p56"/>
          <p:cNvSpPr txBox="1"/>
          <p:nvPr/>
        </p:nvSpPr>
        <p:spPr>
          <a:xfrm>
            <a:off x="555300" y="1103375"/>
            <a:ext cx="510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se observa la forma correcta de declarar cada estilo. Cuando quieres seleccionar una etiqueta, </a:t>
            </a:r>
            <a:r>
              <a:rPr lang="es" sz="1350">
                <a:highlight>
                  <a:srgbClr val="EAFF6A"/>
                </a:highlight>
                <a:latin typeface="DM Sans"/>
                <a:ea typeface="DM Sans"/>
                <a:cs typeface="DM Sans"/>
                <a:sym typeface="DM Sans"/>
              </a:rPr>
              <a:t>debes incluir las etiquetas padre/s para que sean más específicas a la hora de aplicar estilos.</a:t>
            </a:r>
            <a:endParaRPr sz="1350">
              <a:highlight>
                <a:srgbClr val="EAFF6A"/>
              </a:highlight>
              <a:latin typeface="DM Sans"/>
              <a:ea typeface="DM Sans"/>
              <a:cs typeface="DM Sans"/>
              <a:sym typeface="DM Sans"/>
            </a:endParaRPr>
          </a:p>
        </p:txBody>
      </p:sp>
      <p:graphicFrame>
        <p:nvGraphicFramePr>
          <p:cNvPr id="276" name="Google Shape;276;p56"/>
          <p:cNvGraphicFramePr/>
          <p:nvPr/>
        </p:nvGraphicFramePr>
        <p:xfrm>
          <a:off x="106125" y="2119166"/>
          <a:ext cx="3000000" cy="3000000"/>
        </p:xfrm>
        <a:graphic>
          <a:graphicData uri="http://schemas.openxmlformats.org/drawingml/2006/table">
            <a:tbl>
              <a:tblPr>
                <a:noFill/>
                <a:tableStyleId>{AAF095B5-A26F-4478-878C-357C115B2AB3}</a:tableStyleId>
              </a:tblPr>
              <a:tblGrid>
                <a:gridCol w="4379700"/>
              </a:tblGrid>
              <a:tr h="2905225">
                <a:tc>
                  <a:txBody>
                    <a:bodyPr/>
                    <a:lstStyle/>
                    <a:p>
                      <a:pPr indent="0" lvl="0" marL="0" marR="0" rtl="0" algn="l">
                        <a:lnSpc>
                          <a:spcPct val="100000"/>
                        </a:lnSpc>
                        <a:spcBef>
                          <a:spcPts val="0"/>
                        </a:spcBef>
                        <a:spcAft>
                          <a:spcPts val="0"/>
                        </a:spcAft>
                        <a:buClr>
                          <a:schemeClr val="dk1"/>
                        </a:buClr>
                        <a:buSzPts val="1100"/>
                        <a:buFont typeface="Arial"/>
                        <a:buNone/>
                      </a:pPr>
                      <a:r>
                        <a:rPr lang="es" sz="1300" u="none" cap="none" strike="noStrike">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section</a:t>
                      </a:r>
                      <a:r>
                        <a:rPr lang="es" sz="1300">
                          <a:solidFill>
                            <a:srgbClr val="D9D9D9"/>
                          </a:solidFill>
                          <a:latin typeface="Consolas"/>
                          <a:ea typeface="Consolas"/>
                          <a:cs typeface="Consolas"/>
                          <a:sym typeface="Consolas"/>
                        </a:rPr>
                        <a:t>&gt;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article</a:t>
                      </a:r>
                      <a:r>
                        <a:rPr lang="es" sz="1300">
                          <a:solidFill>
                            <a:srgbClr val="D9D9D9"/>
                          </a:solidFill>
                          <a:latin typeface="Consolas"/>
                          <a:ea typeface="Consolas"/>
                          <a:cs typeface="Consolas"/>
                          <a:sym typeface="Consolas"/>
                        </a:rPr>
                        <a:t>&gt;</a:t>
                      </a:r>
                      <a:r>
                        <a:rPr lang="es" sz="1300" u="none" cap="none" strike="noStrike">
                          <a:solidFill>
                            <a:srgbClr val="D9D9D9"/>
                          </a:solidFill>
                          <a:latin typeface="Consolas"/>
                          <a:ea typeface="Consolas"/>
                          <a:cs typeface="Consolas"/>
                          <a:sym typeface="Consolas"/>
                        </a:rPr>
                        <a:t> </a:t>
                      </a:r>
                      <a:endParaRPr sz="13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h2</a:t>
                      </a:r>
                      <a:r>
                        <a:rPr lang="es" sz="1300">
                          <a:solidFill>
                            <a:srgbClr val="D9D9D9"/>
                          </a:solidFill>
                          <a:latin typeface="Consolas"/>
                          <a:ea typeface="Consolas"/>
                          <a:cs typeface="Consolas"/>
                          <a:sym typeface="Consolas"/>
                        </a:rPr>
                        <a:t>&gt; Título &lt;/</a:t>
                      </a:r>
                      <a:r>
                        <a:rPr lang="es" sz="1300">
                          <a:solidFill>
                            <a:srgbClr val="E06666"/>
                          </a:solidFill>
                          <a:latin typeface="Consolas"/>
                          <a:ea typeface="Consolas"/>
                          <a:cs typeface="Consolas"/>
                          <a:sym typeface="Consolas"/>
                        </a:rPr>
                        <a:t>h2</a:t>
                      </a:r>
                      <a:r>
                        <a:rPr lang="es" sz="1300">
                          <a:solidFill>
                            <a:srgbClr val="D9D9D9"/>
                          </a:solidFill>
                          <a:latin typeface="Consolas"/>
                          <a:ea typeface="Consolas"/>
                          <a:cs typeface="Consolas"/>
                          <a:sym typeface="Consolas"/>
                        </a:rPr>
                        <a:t>&gt;</a:t>
                      </a:r>
                      <a:endParaRPr sz="1300">
                        <a:solidFill>
                          <a:srgbClr val="D9D9D9"/>
                        </a:solidFill>
                        <a:latin typeface="Consolas"/>
                        <a:ea typeface="Consolas"/>
                        <a:cs typeface="Consolas"/>
                        <a:sym typeface="Consolas"/>
                      </a:endParaRPr>
                    </a:p>
                    <a:p>
                      <a:pPr indent="0" lvl="0" marL="126000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p</a:t>
                      </a:r>
                      <a:r>
                        <a:rPr lang="es" sz="1300">
                          <a:solidFill>
                            <a:srgbClr val="D9D9D9"/>
                          </a:solidFill>
                          <a:latin typeface="Consolas"/>
                          <a:ea typeface="Consolas"/>
                          <a:cs typeface="Consolas"/>
                          <a:sym typeface="Consolas"/>
                        </a:rPr>
                        <a:t>&gt;  Lorem ipsum dolor sit amet, consectetur adipiscing elit, sed do eiusmod tempor incididunt ut labore et dolore magna aliqua. Ut enim ad minim veniam, quis nostrud exercitation ullamco laboris nisi ut aliquip ex ea commodo consequat.</a:t>
                      </a:r>
                      <a:br>
                        <a:rPr lang="es" sz="1300">
                          <a:solidFill>
                            <a:srgbClr val="D9D9D9"/>
                          </a:solidFill>
                          <a:latin typeface="Consolas"/>
                          <a:ea typeface="Consolas"/>
                          <a:cs typeface="Consolas"/>
                          <a:sym typeface="Consolas"/>
                        </a:rPr>
                      </a:b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p</a:t>
                      </a:r>
                      <a:r>
                        <a:rPr lang="es" sz="1300">
                          <a:solidFill>
                            <a:srgbClr val="D9D9D9"/>
                          </a:solidFill>
                          <a:latin typeface="Consolas"/>
                          <a:ea typeface="Consolas"/>
                          <a:cs typeface="Consolas"/>
                          <a:sym typeface="Consolas"/>
                        </a:rPr>
                        <a:t>&gt;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         &lt;</a:t>
                      </a:r>
                      <a:r>
                        <a:rPr lang="es" sz="1300">
                          <a:solidFill>
                            <a:srgbClr val="E06666"/>
                          </a:solidFill>
                          <a:latin typeface="Consolas"/>
                          <a:ea typeface="Consolas"/>
                          <a:cs typeface="Consolas"/>
                          <a:sym typeface="Consolas"/>
                        </a:rPr>
                        <a:t>article</a:t>
                      </a:r>
                      <a:r>
                        <a:rPr lang="es" sz="1300">
                          <a:solidFill>
                            <a:srgbClr val="D9D9D9"/>
                          </a:solidFill>
                          <a:latin typeface="Consolas"/>
                          <a:ea typeface="Consolas"/>
                          <a:cs typeface="Consolas"/>
                          <a:sym typeface="Consolas"/>
                        </a:rPr>
                        <a:t>&gt; </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&lt;</a:t>
                      </a:r>
                      <a:r>
                        <a:rPr lang="es" sz="1300">
                          <a:solidFill>
                            <a:srgbClr val="E06666"/>
                          </a:solidFill>
                          <a:latin typeface="Consolas"/>
                          <a:ea typeface="Consolas"/>
                          <a:cs typeface="Consolas"/>
                          <a:sym typeface="Consolas"/>
                        </a:rPr>
                        <a:t>section</a:t>
                      </a:r>
                      <a:r>
                        <a:rPr lang="es" sz="1300">
                          <a:solidFill>
                            <a:srgbClr val="D9D9D9"/>
                          </a:solidFill>
                          <a:latin typeface="Consolas"/>
                          <a:ea typeface="Consolas"/>
                          <a:cs typeface="Consolas"/>
                          <a:sym typeface="Consolas"/>
                        </a:rPr>
                        <a:t>&gt; </a:t>
                      </a:r>
                      <a:r>
                        <a:rPr lang="es" sz="1350">
                          <a:solidFill>
                            <a:srgbClr val="D9D9D9"/>
                          </a:solidFill>
                          <a:latin typeface="Consolas"/>
                          <a:ea typeface="Consolas"/>
                          <a:cs typeface="Consolas"/>
                          <a:sym typeface="Consolas"/>
                        </a:rPr>
                        <a:t>  </a:t>
                      </a:r>
                      <a:r>
                        <a:rPr lang="es" sz="1800">
                          <a:solidFill>
                            <a:srgbClr val="D9D9D9"/>
                          </a:solidFill>
                          <a:latin typeface="Didact Gothic"/>
                          <a:ea typeface="Didact Gothic"/>
                          <a:cs typeface="Didact Gothic"/>
                          <a:sym typeface="Didact Gothic"/>
                        </a:rPr>
                        <a:t>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aphicFrame>
        <p:nvGraphicFramePr>
          <p:cNvPr id="277" name="Google Shape;277;p56"/>
          <p:cNvGraphicFramePr/>
          <p:nvPr/>
        </p:nvGraphicFramePr>
        <p:xfrm>
          <a:off x="4655075" y="2119176"/>
          <a:ext cx="3000000" cy="3000000"/>
        </p:xfrm>
        <a:graphic>
          <a:graphicData uri="http://schemas.openxmlformats.org/drawingml/2006/table">
            <a:tbl>
              <a:tblPr>
                <a:noFill/>
                <a:tableStyleId>{AAF095B5-A26F-4478-878C-357C115B2AB3}</a:tableStyleId>
              </a:tblPr>
              <a:tblGrid>
                <a:gridCol w="4379700"/>
              </a:tblGrid>
              <a:tr h="2974350">
                <a:tc>
                  <a:txBody>
                    <a:bodyPr/>
                    <a:lstStyle/>
                    <a:p>
                      <a:pPr indent="0" lvl="0" marL="0" marR="0" rtl="0" algn="l">
                        <a:lnSpc>
                          <a:spcPct val="100000"/>
                        </a:lnSpc>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marR="0" rtl="0" algn="l">
                        <a:lnSpc>
                          <a:spcPct val="100000"/>
                        </a:lnSpc>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padding</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30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20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60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marR="0" rtl="0" algn="l">
                        <a:lnSpc>
                          <a:spcPct val="100000"/>
                        </a:lnSpc>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margin-left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40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 article</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background-color</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cccccc</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width</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height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500</a:t>
                      </a:r>
                      <a:r>
                        <a:rPr lang="es" sz="1300">
                          <a:solidFill>
                            <a:srgbClr val="DC3990"/>
                          </a:solidFill>
                          <a:latin typeface="Consolas"/>
                          <a:ea typeface="Consolas"/>
                          <a:cs typeface="Consolas"/>
                          <a:sym typeface="Consolas"/>
                        </a:rPr>
                        <a:t>px</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C3990"/>
                          </a:solidFill>
                          <a:latin typeface="Consolas"/>
                          <a:ea typeface="Consolas"/>
                          <a:cs typeface="Consolas"/>
                          <a:sym typeface="Consolas"/>
                        </a:rPr>
                        <a:t>section article p</a:t>
                      </a:r>
                      <a:r>
                        <a:rPr lang="es" sz="1300">
                          <a:solidFill>
                            <a:srgbClr val="E06666"/>
                          </a:solidFill>
                          <a:latin typeface="Consolas"/>
                          <a:ea typeface="Consolas"/>
                          <a:cs typeface="Consolas"/>
                          <a:sym typeface="Consolas"/>
                        </a:rPr>
                        <a:t> </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269999" rtl="0" algn="l">
                        <a:spcBef>
                          <a:spcPts val="0"/>
                        </a:spcBef>
                        <a:spcAft>
                          <a:spcPts val="0"/>
                        </a:spcAft>
                        <a:buClr>
                          <a:schemeClr val="dk1"/>
                        </a:buClr>
                        <a:buSzPts val="1100"/>
                        <a:buFont typeface="Arial"/>
                        <a:buNone/>
                      </a:pPr>
                      <a:r>
                        <a:rPr i="1" lang="es" sz="1300">
                          <a:solidFill>
                            <a:srgbClr val="3DFFBC"/>
                          </a:solidFill>
                          <a:latin typeface="Consolas"/>
                          <a:ea typeface="Consolas"/>
                          <a:cs typeface="Consolas"/>
                          <a:sym typeface="Consolas"/>
                        </a:rPr>
                        <a:t>line-height</a:t>
                      </a:r>
                      <a:r>
                        <a:rPr lang="es" sz="1300">
                          <a:solidFill>
                            <a:srgbClr val="D9D9D9"/>
                          </a:solidFill>
                          <a:latin typeface="Consolas"/>
                          <a:ea typeface="Consolas"/>
                          <a:cs typeface="Consolas"/>
                          <a:sym typeface="Consolas"/>
                        </a:rPr>
                        <a:t>: </a:t>
                      </a:r>
                      <a:r>
                        <a:rPr lang="es" sz="1300">
                          <a:solidFill>
                            <a:srgbClr val="B4A7D6"/>
                          </a:solidFill>
                          <a:latin typeface="Consolas"/>
                          <a:ea typeface="Consolas"/>
                          <a:cs typeface="Consolas"/>
                          <a:sym typeface="Consolas"/>
                        </a:rPr>
                        <a:t>4</a:t>
                      </a: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s" sz="1300">
                          <a:solidFill>
                            <a:srgbClr val="D9D9D9"/>
                          </a:solidFill>
                          <a:latin typeface="Consolas"/>
                          <a:ea typeface="Consolas"/>
                          <a:cs typeface="Consolas"/>
                          <a:sym typeface="Consolas"/>
                        </a:rPr>
                        <a:t>}</a:t>
                      </a:r>
                      <a:endParaRPr sz="1300">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Insertar</a:t>
            </a:r>
            <a:r>
              <a:rPr b="1" lang="es" sz="4000">
                <a:solidFill>
                  <a:schemeClr val="lt1"/>
                </a:solidFill>
                <a:latin typeface="DM Sans"/>
                <a:ea typeface="DM Sans"/>
                <a:cs typeface="DM Sans"/>
                <a:sym typeface="DM Sans"/>
              </a:rPr>
              <a:t> CSS</a:t>
            </a:r>
            <a:endParaRPr b="1" sz="40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8"/>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Forma externa - 1</a:t>
            </a:r>
            <a:endParaRPr b="1" sz="3000">
              <a:solidFill>
                <a:srgbClr val="9E9E9E"/>
              </a:solidFill>
              <a:latin typeface="DM Sans"/>
              <a:ea typeface="DM Sans"/>
              <a:cs typeface="DM Sans"/>
              <a:sym typeface="DM Sans"/>
            </a:endParaRPr>
          </a:p>
        </p:txBody>
      </p:sp>
      <p:sp>
        <p:nvSpPr>
          <p:cNvPr id="288" name="Google Shape;288;p58"/>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Forma </a:t>
            </a:r>
            <a:r>
              <a:rPr b="1" lang="es" sz="1350">
                <a:highlight>
                  <a:srgbClr val="EAFF6A"/>
                </a:highlight>
                <a:latin typeface="DM Sans"/>
                <a:ea typeface="DM Sans"/>
                <a:cs typeface="DM Sans"/>
                <a:sym typeface="DM Sans"/>
              </a:rPr>
              <a:t>externa:</a:t>
            </a:r>
            <a:r>
              <a:rPr lang="es" sz="1350">
                <a:latin typeface="DM Sans"/>
                <a:ea typeface="DM Sans"/>
                <a:cs typeface="DM Sans"/>
                <a:sym typeface="DM Sans"/>
              </a:rPr>
              <a:t> dentro de la etiqueta </a:t>
            </a:r>
            <a:r>
              <a:rPr b="1" lang="es" sz="1350">
                <a:latin typeface="DM Sans"/>
                <a:ea typeface="DM Sans"/>
                <a:cs typeface="DM Sans"/>
                <a:sym typeface="DM Sans"/>
              </a:rPr>
              <a:t>&lt;head&gt;</a:t>
            </a:r>
            <a:r>
              <a:rPr lang="es" sz="1350">
                <a:latin typeface="DM Sans"/>
                <a:ea typeface="DM Sans"/>
                <a:cs typeface="DM Sans"/>
                <a:sym typeface="DM Sans"/>
              </a:rPr>
              <a:t>, llamas al archivo CSS que necesites (recuerda el uso de rutas relativas y absolutas).</a:t>
            </a:r>
            <a:endParaRPr sz="1350">
              <a:latin typeface="DM Sans"/>
              <a:ea typeface="DM Sans"/>
              <a:cs typeface="DM Sans"/>
              <a:sym typeface="DM Sans"/>
            </a:endParaRPr>
          </a:p>
        </p:txBody>
      </p:sp>
      <p:graphicFrame>
        <p:nvGraphicFramePr>
          <p:cNvPr id="289" name="Google Shape;289;p58"/>
          <p:cNvGraphicFramePr/>
          <p:nvPr/>
        </p:nvGraphicFramePr>
        <p:xfrm>
          <a:off x="1591163" y="3045563"/>
          <a:ext cx="3000000" cy="3000000"/>
        </p:xfrm>
        <a:graphic>
          <a:graphicData uri="http://schemas.openxmlformats.org/drawingml/2006/table">
            <a:tbl>
              <a:tblPr>
                <a:noFill/>
                <a:tableStyleId>{AAF095B5-A26F-4478-878C-357C115B2AB3}</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41"/>
          <p:cNvSpPr/>
          <p:nvPr/>
        </p:nvSpPr>
        <p:spPr>
          <a:xfrm>
            <a:off x="3639300" y="3098238"/>
            <a:ext cx="1865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1"/>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127" name="Google Shape;127;p41"/>
          <p:cNvSpPr txBox="1"/>
          <p:nvPr/>
        </p:nvSpPr>
        <p:spPr>
          <a:xfrm>
            <a:off x="3826200" y="3098238"/>
            <a:ext cx="149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uFill>
                  <a:noFill/>
                </a:uFill>
                <a:latin typeface="DM Sans"/>
                <a:ea typeface="DM Sans"/>
                <a:cs typeface="DM Sans"/>
                <a:sym typeface="DM Sans"/>
                <a:hlinkClick r:id="rId3">
                  <a:extLst>
                    <a:ext uri="{A12FA001-AC4F-418D-AE19-62706E023703}">
                      <ahyp:hlinkClr val="tx"/>
                    </a:ext>
                  </a:extLst>
                </a:hlinkClick>
              </a:rPr>
              <a:t>Míralo aquí</a:t>
            </a:r>
            <a:endParaRPr sz="20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9"/>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Forma interna - 2</a:t>
            </a:r>
            <a:endParaRPr b="1" sz="3000">
              <a:solidFill>
                <a:srgbClr val="9E9E9E"/>
              </a:solidFill>
              <a:latin typeface="DM Sans"/>
              <a:ea typeface="DM Sans"/>
              <a:cs typeface="DM Sans"/>
              <a:sym typeface="DM Sans"/>
            </a:endParaRPr>
          </a:p>
        </p:txBody>
      </p:sp>
      <p:sp>
        <p:nvSpPr>
          <p:cNvPr id="295" name="Google Shape;295;p59"/>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Forma </a:t>
            </a:r>
            <a:r>
              <a:rPr b="1" lang="es" sz="1350">
                <a:highlight>
                  <a:srgbClr val="EAFF6A"/>
                </a:highlight>
                <a:latin typeface="DM Sans"/>
                <a:ea typeface="DM Sans"/>
                <a:cs typeface="DM Sans"/>
                <a:sym typeface="DM Sans"/>
              </a:rPr>
              <a:t>interna</a:t>
            </a:r>
            <a:r>
              <a:rPr b="1" lang="es" sz="1350">
                <a:latin typeface="DM Sans"/>
                <a:ea typeface="DM Sans"/>
                <a:cs typeface="DM Sans"/>
                <a:sym typeface="DM Sans"/>
              </a:rPr>
              <a:t>:</a:t>
            </a:r>
            <a:r>
              <a:rPr lang="es" sz="1350">
                <a:latin typeface="DM Sans"/>
                <a:ea typeface="DM Sans"/>
                <a:cs typeface="DM Sans"/>
                <a:sym typeface="DM Sans"/>
              </a:rPr>
              <a:t> es recomendable que esté dentro de la etiqueta </a:t>
            </a:r>
            <a:r>
              <a:rPr b="1" lang="es" sz="1350">
                <a:latin typeface="DM Sans"/>
                <a:ea typeface="DM Sans"/>
                <a:cs typeface="DM Sans"/>
                <a:sym typeface="DM Sans"/>
              </a:rPr>
              <a:t>&lt;head&gt;</a:t>
            </a:r>
            <a:r>
              <a:rPr lang="es" sz="1350">
                <a:latin typeface="DM Sans"/>
                <a:ea typeface="DM Sans"/>
                <a:cs typeface="DM Sans"/>
                <a:sym typeface="DM Sans"/>
              </a:rPr>
              <a:t>. Puede estar en </a:t>
            </a:r>
            <a:r>
              <a:rPr b="1" lang="es" sz="1350">
                <a:latin typeface="DM Sans"/>
                <a:ea typeface="DM Sans"/>
                <a:cs typeface="DM Sans"/>
                <a:sym typeface="DM Sans"/>
              </a:rPr>
              <a:t>&lt;body&gt;</a:t>
            </a:r>
            <a:r>
              <a:rPr lang="es" sz="1350">
                <a:latin typeface="DM Sans"/>
                <a:ea typeface="DM Sans"/>
                <a:cs typeface="DM Sans"/>
                <a:sym typeface="DM Sans"/>
              </a:rPr>
              <a:t>, pero sería más desprolijo.</a:t>
            </a:r>
            <a:endParaRPr sz="1350">
              <a:latin typeface="DM Sans"/>
              <a:ea typeface="DM Sans"/>
              <a:cs typeface="DM Sans"/>
              <a:sym typeface="DM Sans"/>
            </a:endParaRPr>
          </a:p>
        </p:txBody>
      </p:sp>
      <p:graphicFrame>
        <p:nvGraphicFramePr>
          <p:cNvPr id="296" name="Google Shape;296;p59"/>
          <p:cNvGraphicFramePr/>
          <p:nvPr/>
        </p:nvGraphicFramePr>
        <p:xfrm>
          <a:off x="1587650" y="2850625"/>
          <a:ext cx="3000000" cy="3000000"/>
        </p:xfrm>
        <a:graphic>
          <a:graphicData uri="http://schemas.openxmlformats.org/drawingml/2006/table">
            <a:tbl>
              <a:tblPr>
                <a:noFill/>
                <a:tableStyleId>{AAF095B5-A26F-4478-878C-357C115B2AB3}</a:tableStyleId>
              </a:tblPr>
              <a:tblGrid>
                <a:gridCol w="5968700"/>
              </a:tblGrid>
              <a:tr h="98045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048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0"/>
          <p:cNvSpPr txBox="1"/>
          <p:nvPr/>
        </p:nvSpPr>
        <p:spPr>
          <a:xfrm>
            <a:off x="473350" y="619525"/>
            <a:ext cx="81411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Insertar CSS en el HTML</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000">
                <a:solidFill>
                  <a:srgbClr val="9E9E9E"/>
                </a:solidFill>
                <a:latin typeface="DM Sans"/>
                <a:ea typeface="DM Sans"/>
                <a:cs typeface="DM Sans"/>
                <a:sym typeface="DM Sans"/>
              </a:rPr>
              <a:t>Forma interna - 3</a:t>
            </a:r>
            <a:endParaRPr b="1" sz="3000">
              <a:solidFill>
                <a:srgbClr val="9E9E9E"/>
              </a:solidFill>
              <a:latin typeface="DM Sans"/>
              <a:ea typeface="DM Sans"/>
              <a:cs typeface="DM Sans"/>
              <a:sym typeface="DM Sans"/>
            </a:endParaRPr>
          </a:p>
        </p:txBody>
      </p:sp>
      <p:sp>
        <p:nvSpPr>
          <p:cNvPr id="302" name="Google Shape;302;p60"/>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Otra forma </a:t>
            </a:r>
            <a:r>
              <a:rPr b="1" lang="es" sz="1350">
                <a:highlight>
                  <a:srgbClr val="EAFF6A"/>
                </a:highlight>
                <a:latin typeface="DM Sans"/>
                <a:ea typeface="DM Sans"/>
                <a:cs typeface="DM Sans"/>
                <a:sym typeface="DM Sans"/>
              </a:rPr>
              <a:t>interna</a:t>
            </a:r>
            <a:r>
              <a:rPr lang="es" sz="1350">
                <a:latin typeface="DM Sans"/>
                <a:ea typeface="DM Sans"/>
                <a:cs typeface="DM Sans"/>
                <a:sym typeface="DM Sans"/>
              </a:rPr>
              <a:t>, muy poco recomendable, consiste en usar para “parches” específicos, o pruebas. Se hace difícil mantenerlo.</a:t>
            </a:r>
            <a:endParaRPr sz="1350">
              <a:latin typeface="DM Sans"/>
              <a:ea typeface="DM Sans"/>
              <a:cs typeface="DM Sans"/>
              <a:sym typeface="DM Sans"/>
            </a:endParaRPr>
          </a:p>
        </p:txBody>
      </p:sp>
      <p:graphicFrame>
        <p:nvGraphicFramePr>
          <p:cNvPr id="303" name="Google Shape;303;p60"/>
          <p:cNvGraphicFramePr/>
          <p:nvPr/>
        </p:nvGraphicFramePr>
        <p:xfrm>
          <a:off x="1365850" y="2754875"/>
          <a:ext cx="3000000" cy="3000000"/>
        </p:xfrm>
        <a:graphic>
          <a:graphicData uri="http://schemas.openxmlformats.org/drawingml/2006/table">
            <a:tbl>
              <a:tblPr>
                <a:noFill/>
                <a:tableStyleId>{AAF095B5-A26F-4478-878C-357C115B2AB3}</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Class</a:t>
            </a:r>
            <a:endParaRPr b="1" sz="4000">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62"/>
          <p:cNvGrpSpPr/>
          <p:nvPr/>
        </p:nvGrpSpPr>
        <p:grpSpPr>
          <a:xfrm>
            <a:off x="457338" y="468286"/>
            <a:ext cx="431100" cy="431100"/>
            <a:chOff x="4616400" y="1950761"/>
            <a:chExt cx="431100" cy="431100"/>
          </a:xfrm>
        </p:grpSpPr>
        <p:sp>
          <p:nvSpPr>
            <p:cNvPr id="314" name="Google Shape;314;p6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6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16" name="Google Shape;316;p62"/>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 </a:t>
            </a:r>
            <a:r>
              <a:rPr lang="es" sz="2500">
                <a:solidFill>
                  <a:schemeClr val="lt1"/>
                </a:solidFill>
                <a:latin typeface="DM Sans"/>
                <a:ea typeface="DM Sans"/>
                <a:cs typeface="DM Sans"/>
                <a:sym typeface="DM Sans"/>
              </a:rPr>
              <a:t>Generalmente se utiliza para </a:t>
            </a:r>
            <a:r>
              <a:rPr b="1" lang="es" sz="2500">
                <a:solidFill>
                  <a:srgbClr val="EAFF6A"/>
                </a:solidFill>
                <a:latin typeface="DM Sans"/>
                <a:ea typeface="DM Sans"/>
                <a:cs typeface="DM Sans"/>
                <a:sym typeface="DM Sans"/>
              </a:rPr>
              <a:t>darle estilos a cierta parte del código.</a:t>
            </a:r>
            <a:r>
              <a:rPr lang="es" sz="2500">
                <a:solidFill>
                  <a:schemeClr val="lt1"/>
                </a:solidFill>
                <a:latin typeface="DM Sans"/>
                <a:ea typeface="DM Sans"/>
                <a:cs typeface="DM Sans"/>
                <a:sym typeface="DM Sans"/>
              </a:rPr>
              <a:t> Por ejemplo, si quieres que una imagen tenga bordes, y que además sean redondeados.</a:t>
            </a:r>
            <a:endParaRPr sz="2500">
              <a:solidFill>
                <a:schemeClr val="lt1"/>
              </a:solidFill>
              <a:latin typeface="DM Sans"/>
              <a:ea typeface="DM Sans"/>
              <a:cs typeface="DM Sans"/>
              <a:sym typeface="DM Sans"/>
            </a:endParaRPr>
          </a:p>
        </p:txBody>
      </p:sp>
      <p:sp>
        <p:nvSpPr>
          <p:cNvPr id="317" name="Google Shape;317;p6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Class</a:t>
            </a:r>
            <a:endParaRPr b="1" sz="4000">
              <a:solidFill>
                <a:srgbClr val="EAFF6A"/>
              </a:solidFill>
              <a:latin typeface="DM Sans"/>
              <a:ea typeface="DM Sans"/>
              <a:cs typeface="DM Sans"/>
              <a:sym typeface="DM Sans"/>
            </a:endParaRPr>
          </a:p>
        </p:txBody>
      </p:sp>
      <p:sp>
        <p:nvSpPr>
          <p:cNvPr id="318" name="Google Shape;318;p6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Class desde CSS</a:t>
            </a:r>
            <a:endParaRPr b="1" sz="3000">
              <a:solidFill>
                <a:srgbClr val="9E9E9E"/>
              </a:solidFill>
              <a:latin typeface="DM Sans"/>
              <a:ea typeface="DM Sans"/>
              <a:cs typeface="DM Sans"/>
              <a:sym typeface="DM Sans"/>
            </a:endParaRPr>
          </a:p>
        </p:txBody>
      </p:sp>
      <p:sp>
        <p:nvSpPr>
          <p:cNvPr id="324" name="Google Shape;324;p63"/>
          <p:cNvSpPr txBox="1"/>
          <p:nvPr/>
        </p:nvSpPr>
        <p:spPr>
          <a:xfrm>
            <a:off x="473350" y="1732175"/>
            <a:ext cx="4462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CSS, puedes </a:t>
            </a:r>
            <a:r>
              <a:rPr lang="es" sz="1350">
                <a:highlight>
                  <a:srgbClr val="EAFF6A"/>
                </a:highlight>
                <a:latin typeface="DM Sans"/>
                <a:ea typeface="DM Sans"/>
                <a:cs typeface="DM Sans"/>
                <a:sym typeface="DM Sans"/>
              </a:rPr>
              <a:t>usar los nombres que quieras</a:t>
            </a:r>
            <a:r>
              <a:rPr lang="es" sz="1350">
                <a:latin typeface="DM Sans"/>
                <a:ea typeface="DM Sans"/>
                <a:cs typeface="DM Sans"/>
                <a:sym typeface="DM Sans"/>
              </a:rPr>
              <a:t>, siempre y cuando empiecen con </a:t>
            </a:r>
            <a:r>
              <a:rPr b="1" lang="es" sz="1350">
                <a:highlight>
                  <a:srgbClr val="EAFF6A"/>
                </a:highlight>
                <a:latin typeface="DM Sans"/>
                <a:ea typeface="DM Sans"/>
                <a:cs typeface="DM Sans"/>
                <a:sym typeface="DM Sans"/>
              </a:rPr>
              <a:t>letras</a:t>
            </a:r>
            <a:r>
              <a:rPr lang="es" sz="1350">
                <a:latin typeface="DM Sans"/>
                <a:ea typeface="DM Sans"/>
                <a:cs typeface="DM Sans"/>
                <a:sym typeface="DM Sans"/>
              </a:rPr>
              <a:t>, y pongas un “.” adelante. Lo recomendable es poner un nombre que haga referencias a los estilos que tendrá. Por ejemplo:</a:t>
            </a:r>
            <a:endParaRPr sz="1350">
              <a:latin typeface="DM Sans"/>
              <a:ea typeface="DM Sans"/>
              <a:cs typeface="DM Sans"/>
              <a:sym typeface="DM Sans"/>
            </a:endParaRPr>
          </a:p>
        </p:txBody>
      </p:sp>
      <p:graphicFrame>
        <p:nvGraphicFramePr>
          <p:cNvPr id="325" name="Google Shape;325;p63"/>
          <p:cNvGraphicFramePr/>
          <p:nvPr/>
        </p:nvGraphicFramePr>
        <p:xfrm>
          <a:off x="1803125" y="3062163"/>
          <a:ext cx="3000000" cy="3000000"/>
        </p:xfrm>
        <a:graphic>
          <a:graphicData uri="http://schemas.openxmlformats.org/drawingml/2006/table">
            <a:tbl>
              <a:tblPr>
                <a:noFill/>
                <a:tableStyleId>{AAF095B5-A26F-4478-878C-357C115B2AB3}</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.bordesRedondeados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grpSp>
        <p:nvGrpSpPr>
          <p:cNvPr id="326" name="Google Shape;326;p63"/>
          <p:cNvGrpSpPr/>
          <p:nvPr/>
        </p:nvGrpSpPr>
        <p:grpSpPr>
          <a:xfrm>
            <a:off x="7771750" y="158525"/>
            <a:ext cx="842700" cy="830400"/>
            <a:chOff x="3041675" y="148875"/>
            <a:chExt cx="842700" cy="830400"/>
          </a:xfrm>
        </p:grpSpPr>
        <p:sp>
          <p:nvSpPr>
            <p:cNvPr id="327" name="Google Shape;327;p63"/>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28" name="Google Shape;328;p63"/>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 Atributo Class=””</a:t>
            </a:r>
            <a:endParaRPr b="1" sz="3000">
              <a:solidFill>
                <a:srgbClr val="9E9E9E"/>
              </a:solidFill>
              <a:latin typeface="DM Sans"/>
              <a:ea typeface="DM Sans"/>
              <a:cs typeface="DM Sans"/>
              <a:sym typeface="DM Sans"/>
            </a:endParaRPr>
          </a:p>
        </p:txBody>
      </p:sp>
      <p:sp>
        <p:nvSpPr>
          <p:cNvPr id="334" name="Google Shape;334;p64"/>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el HTML, para aplicar una clase debes usar el atributo </a:t>
            </a:r>
            <a:r>
              <a:rPr b="1" lang="es" sz="1350">
                <a:latin typeface="DM Sans"/>
                <a:ea typeface="DM Sans"/>
                <a:cs typeface="DM Sans"/>
                <a:sym typeface="DM Sans"/>
              </a:rPr>
              <a:t>“class”</a:t>
            </a:r>
            <a:r>
              <a:rPr lang="es" sz="1350">
                <a:latin typeface="DM Sans"/>
                <a:ea typeface="DM Sans"/>
                <a:cs typeface="DM Sans"/>
                <a:sym typeface="DM Sans"/>
              </a:rPr>
              <a:t>, y luego </a:t>
            </a:r>
            <a:r>
              <a:rPr lang="es" sz="1350">
                <a:highlight>
                  <a:srgbClr val="EAFF6A"/>
                </a:highlight>
                <a:latin typeface="DM Sans"/>
                <a:ea typeface="DM Sans"/>
                <a:cs typeface="DM Sans"/>
                <a:sym typeface="DM Sans"/>
              </a:rPr>
              <a:t>colocar en el valor el nombre de la clase</a:t>
            </a:r>
            <a:r>
              <a:rPr lang="es" sz="1350">
                <a:latin typeface="DM Sans"/>
                <a:ea typeface="DM Sans"/>
                <a:cs typeface="DM Sans"/>
                <a:sym typeface="DM Sans"/>
              </a:rPr>
              <a:t> (que has especificado en CSS).</a:t>
            </a:r>
            <a:endParaRPr sz="1350">
              <a:latin typeface="DM Sans"/>
              <a:ea typeface="DM Sans"/>
              <a:cs typeface="DM Sans"/>
              <a:sym typeface="DM Sans"/>
            </a:endParaRPr>
          </a:p>
        </p:txBody>
      </p:sp>
      <p:grpSp>
        <p:nvGrpSpPr>
          <p:cNvPr id="335" name="Google Shape;335;p64"/>
          <p:cNvGrpSpPr/>
          <p:nvPr/>
        </p:nvGrpSpPr>
        <p:grpSpPr>
          <a:xfrm>
            <a:off x="7771750" y="158525"/>
            <a:ext cx="842700" cy="830400"/>
            <a:chOff x="3041675" y="148875"/>
            <a:chExt cx="842700" cy="830400"/>
          </a:xfrm>
        </p:grpSpPr>
        <p:sp>
          <p:nvSpPr>
            <p:cNvPr id="336" name="Google Shape;336;p64"/>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37" name="Google Shape;337;p64"/>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338" name="Google Shape;338;p64"/>
          <p:cNvGraphicFramePr/>
          <p:nvPr/>
        </p:nvGraphicFramePr>
        <p:xfrm>
          <a:off x="1330100" y="2914125"/>
          <a:ext cx="3000000" cy="3000000"/>
        </p:xfrm>
        <a:graphic>
          <a:graphicData uri="http://schemas.openxmlformats.org/drawingml/2006/table">
            <a:tbl>
              <a:tblPr>
                <a:noFill/>
                <a:tableStyleId>{AAF095B5-A26F-4478-878C-357C115B2AB3}</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Más de una class</a:t>
            </a:r>
            <a:endParaRPr b="1" sz="3000">
              <a:solidFill>
                <a:srgbClr val="9E9E9E"/>
              </a:solidFill>
              <a:latin typeface="DM Sans"/>
              <a:ea typeface="DM Sans"/>
              <a:cs typeface="DM Sans"/>
              <a:sym typeface="DM Sans"/>
            </a:endParaRPr>
          </a:p>
        </p:txBody>
      </p:sp>
      <p:sp>
        <p:nvSpPr>
          <p:cNvPr id="344" name="Google Shape;344;p65"/>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Puedes aplicar </a:t>
            </a:r>
            <a:r>
              <a:rPr b="1" lang="es" sz="1350">
                <a:latin typeface="DM Sans"/>
                <a:ea typeface="DM Sans"/>
                <a:cs typeface="DM Sans"/>
                <a:sym typeface="DM Sans"/>
              </a:rPr>
              <a:t>más de una clase</a:t>
            </a:r>
            <a:r>
              <a:rPr lang="es" sz="1350">
                <a:latin typeface="DM Sans"/>
                <a:ea typeface="DM Sans"/>
                <a:cs typeface="DM Sans"/>
                <a:sym typeface="DM Sans"/>
              </a:rPr>
              <a:t> a cada etiqueta separada por un espacio. De esta manera, podrás tener estilos diferenciados para cada clase.</a:t>
            </a:r>
            <a:endParaRPr sz="1350">
              <a:latin typeface="DM Sans"/>
              <a:ea typeface="DM Sans"/>
              <a:cs typeface="DM Sans"/>
              <a:sym typeface="DM Sans"/>
            </a:endParaRPr>
          </a:p>
        </p:txBody>
      </p:sp>
      <p:grpSp>
        <p:nvGrpSpPr>
          <p:cNvPr id="345" name="Google Shape;345;p65"/>
          <p:cNvGrpSpPr/>
          <p:nvPr/>
        </p:nvGrpSpPr>
        <p:grpSpPr>
          <a:xfrm>
            <a:off x="7771750" y="158525"/>
            <a:ext cx="842700" cy="830400"/>
            <a:chOff x="3041675" y="148875"/>
            <a:chExt cx="842700" cy="830400"/>
          </a:xfrm>
        </p:grpSpPr>
        <p:sp>
          <p:nvSpPr>
            <p:cNvPr id="346" name="Google Shape;346;p65"/>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47" name="Google Shape;347;p65"/>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348" name="Google Shape;348;p65"/>
          <p:cNvGraphicFramePr/>
          <p:nvPr/>
        </p:nvGraphicFramePr>
        <p:xfrm>
          <a:off x="1349925" y="2831575"/>
          <a:ext cx="3000000" cy="3000000"/>
        </p:xfrm>
        <a:graphic>
          <a:graphicData uri="http://schemas.openxmlformats.org/drawingml/2006/table">
            <a:tbl>
              <a:tblPr>
                <a:noFill/>
                <a:tableStyleId>{AAF095B5-A26F-4478-878C-357C115B2AB3}</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imgChica"</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Atributo </a:t>
            </a:r>
            <a:r>
              <a:rPr b="1" lang="es" sz="4000">
                <a:solidFill>
                  <a:srgbClr val="83AEFB"/>
                </a:solidFill>
                <a:latin typeface="DM Sans"/>
                <a:ea typeface="DM Sans"/>
                <a:cs typeface="DM Sans"/>
                <a:sym typeface="DM Sans"/>
              </a:rPr>
              <a:t>ID</a:t>
            </a:r>
            <a:endParaRPr b="1" sz="4000">
              <a:solidFill>
                <a:srgbClr val="83AEFB"/>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67"/>
          <p:cNvGrpSpPr/>
          <p:nvPr/>
        </p:nvGrpSpPr>
        <p:grpSpPr>
          <a:xfrm>
            <a:off x="457338" y="468286"/>
            <a:ext cx="431100" cy="431100"/>
            <a:chOff x="4616400" y="1950761"/>
            <a:chExt cx="431100" cy="431100"/>
          </a:xfrm>
        </p:grpSpPr>
        <p:sp>
          <p:nvSpPr>
            <p:cNvPr id="359" name="Google Shape;359;p6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61" name="Google Shape;361;p67"/>
          <p:cNvSpPr txBox="1"/>
          <p:nvPr/>
        </p:nvSpPr>
        <p:spPr>
          <a:xfrm>
            <a:off x="457350" y="1820575"/>
            <a:ext cx="81708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600">
                <a:solidFill>
                  <a:schemeClr val="lt1"/>
                </a:solidFill>
                <a:latin typeface="DM Sans"/>
                <a:ea typeface="DM Sans"/>
                <a:cs typeface="DM Sans"/>
                <a:sym typeface="DM Sans"/>
              </a:rPr>
              <a:t>👉 Generalmente se usa para </a:t>
            </a:r>
            <a:r>
              <a:rPr b="1" lang="es" sz="1600">
                <a:solidFill>
                  <a:srgbClr val="EAFF6A"/>
                </a:solidFill>
                <a:latin typeface="DM Sans"/>
                <a:ea typeface="DM Sans"/>
                <a:cs typeface="DM Sans"/>
                <a:sym typeface="DM Sans"/>
              </a:rPr>
              <a:t>nombrar porciones de código y sectores</a:t>
            </a:r>
            <a:r>
              <a:rPr lang="es" sz="1600">
                <a:solidFill>
                  <a:schemeClr val="lt1"/>
                </a:solidFill>
                <a:latin typeface="DM Sans"/>
                <a:ea typeface="DM Sans"/>
                <a:cs typeface="DM Sans"/>
                <a:sym typeface="DM Sans"/>
              </a:rPr>
              <a:t>, como por ejemplo cuando quieres nombrar distintas secciones.</a:t>
            </a:r>
            <a:endParaRPr sz="16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600">
                <a:solidFill>
                  <a:schemeClr val="lt1"/>
                </a:solidFill>
                <a:latin typeface="DM Sans"/>
                <a:ea typeface="DM Sans"/>
                <a:cs typeface="DM Sans"/>
                <a:sym typeface="DM Sans"/>
              </a:rPr>
              <a:t>👉 Es posible ponerle ID a cualquier elemento HTML para darle un "nombre". Y así como el ID, todos los elementos también aceptan el atributo class="". </a:t>
            </a:r>
            <a:endParaRPr sz="16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 sz="1600">
                <a:solidFill>
                  <a:schemeClr val="lt1"/>
                </a:solidFill>
                <a:latin typeface="DM Sans"/>
                <a:ea typeface="DM Sans"/>
                <a:cs typeface="DM Sans"/>
                <a:sym typeface="DM Sans"/>
              </a:rPr>
              <a:t>Dicha clase se utiliza cuando quieres aplicar el mismo estilo a más de un elemento, y la búsqueda por etiqueta no sirve para lograrlo.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No necesitas escribir varias veces el mismo CSS, ni repetir el ID.</a:t>
            </a:r>
            <a:endParaRPr sz="1600">
              <a:solidFill>
                <a:schemeClr val="lt1"/>
              </a:solidFill>
              <a:latin typeface="DM Sans"/>
              <a:ea typeface="DM Sans"/>
              <a:cs typeface="DM Sans"/>
              <a:sym typeface="DM Sans"/>
            </a:endParaRPr>
          </a:p>
        </p:txBody>
      </p:sp>
      <p:sp>
        <p:nvSpPr>
          <p:cNvPr id="362" name="Google Shape;362;p6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ID</a:t>
            </a:r>
            <a:endParaRPr b="1" sz="4000">
              <a:solidFill>
                <a:srgbClr val="EAFF6A"/>
              </a:solidFill>
              <a:latin typeface="DM Sans"/>
              <a:ea typeface="DM Sans"/>
              <a:cs typeface="DM Sans"/>
              <a:sym typeface="DM Sans"/>
            </a:endParaRPr>
          </a:p>
        </p:txBody>
      </p:sp>
      <p:sp>
        <p:nvSpPr>
          <p:cNvPr id="363" name="Google Shape;363;p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ID</a:t>
            </a:r>
            <a:r>
              <a:rPr b="1" lang="es" sz="4000">
                <a:solidFill>
                  <a:schemeClr val="dk1"/>
                </a:solidFill>
                <a:latin typeface="DM Sans"/>
                <a:ea typeface="DM Sans"/>
                <a:cs typeface="DM Sans"/>
                <a:sym typeface="DM Sans"/>
              </a:rPr>
              <a:t> desde CSS</a:t>
            </a:r>
            <a:endParaRPr b="1" sz="3000">
              <a:solidFill>
                <a:srgbClr val="9E9E9E"/>
              </a:solidFill>
              <a:latin typeface="DM Sans"/>
              <a:ea typeface="DM Sans"/>
              <a:cs typeface="DM Sans"/>
              <a:sym typeface="DM Sans"/>
            </a:endParaRPr>
          </a:p>
        </p:txBody>
      </p:sp>
      <p:sp>
        <p:nvSpPr>
          <p:cNvPr id="369" name="Google Shape;369;p68"/>
          <p:cNvSpPr txBox="1"/>
          <p:nvPr/>
        </p:nvSpPr>
        <p:spPr>
          <a:xfrm>
            <a:off x="473350" y="1732175"/>
            <a:ext cx="4462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CSS, puedes </a:t>
            </a:r>
            <a:r>
              <a:rPr b="1" lang="es" sz="1350">
                <a:latin typeface="DM Sans"/>
                <a:ea typeface="DM Sans"/>
                <a:cs typeface="DM Sans"/>
                <a:sym typeface="DM Sans"/>
              </a:rPr>
              <a:t>usar los nombres que quieras</a:t>
            </a:r>
            <a:r>
              <a:rPr lang="es" sz="1350">
                <a:latin typeface="DM Sans"/>
                <a:ea typeface="DM Sans"/>
                <a:cs typeface="DM Sans"/>
                <a:sym typeface="DM Sans"/>
              </a:rPr>
              <a:t>, siempre y cuando empiecen con </a:t>
            </a:r>
            <a:r>
              <a:rPr b="1" lang="es" sz="1350">
                <a:highlight>
                  <a:srgbClr val="EAFF6A"/>
                </a:highlight>
                <a:latin typeface="DM Sans"/>
                <a:ea typeface="DM Sans"/>
                <a:cs typeface="DM Sans"/>
                <a:sym typeface="DM Sans"/>
              </a:rPr>
              <a:t>letras</a:t>
            </a:r>
            <a:r>
              <a:rPr lang="es" sz="1350">
                <a:latin typeface="DM Sans"/>
                <a:ea typeface="DM Sans"/>
                <a:cs typeface="DM Sans"/>
                <a:sym typeface="DM Sans"/>
              </a:rPr>
              <a:t>, y pongas un </a:t>
            </a:r>
            <a:r>
              <a:rPr b="1" lang="es" sz="1350">
                <a:latin typeface="DM Sans"/>
                <a:ea typeface="DM Sans"/>
                <a:cs typeface="DM Sans"/>
                <a:sym typeface="DM Sans"/>
              </a:rPr>
              <a:t>“#”</a:t>
            </a:r>
            <a:r>
              <a:rPr lang="es" sz="1350">
                <a:latin typeface="DM Sans"/>
                <a:ea typeface="DM Sans"/>
                <a:cs typeface="DM Sans"/>
                <a:sym typeface="DM Sans"/>
              </a:rPr>
              <a:t> adelante. Lo recomendable es poner un nombre que haga referencias a los estilos que tendrá. Por ejemplo: </a:t>
            </a:r>
            <a:endParaRPr sz="1350">
              <a:latin typeface="DM Sans"/>
              <a:ea typeface="DM Sans"/>
              <a:cs typeface="DM Sans"/>
              <a:sym typeface="DM Sans"/>
            </a:endParaRPr>
          </a:p>
        </p:txBody>
      </p:sp>
      <p:grpSp>
        <p:nvGrpSpPr>
          <p:cNvPr id="370" name="Google Shape;370;p68"/>
          <p:cNvGrpSpPr/>
          <p:nvPr/>
        </p:nvGrpSpPr>
        <p:grpSpPr>
          <a:xfrm>
            <a:off x="7771750" y="158525"/>
            <a:ext cx="842700" cy="830400"/>
            <a:chOff x="3041675" y="148875"/>
            <a:chExt cx="842700" cy="830400"/>
          </a:xfrm>
        </p:grpSpPr>
        <p:sp>
          <p:nvSpPr>
            <p:cNvPr id="371" name="Google Shape;371;p68"/>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72" name="Google Shape;372;p68"/>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373" name="Google Shape;373;p68"/>
          <p:cNvGraphicFramePr/>
          <p:nvPr/>
        </p:nvGraphicFramePr>
        <p:xfrm>
          <a:off x="1865325" y="2897125"/>
          <a:ext cx="3000000" cy="3000000"/>
        </p:xfrm>
        <a:graphic>
          <a:graphicData uri="http://schemas.openxmlformats.org/drawingml/2006/table">
            <a:tbl>
              <a:tblPr>
                <a:noFill/>
                <a:tableStyleId>{AAF095B5-A26F-4478-878C-357C115B2AB3}</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#productos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Incluyendo CSS a nuestro proyecto</a:t>
            </a:r>
            <a:endParaRPr b="1" sz="4000">
              <a:solidFill>
                <a:srgbClr val="EAFF6A"/>
              </a:solidFill>
              <a:latin typeface="DM Sans"/>
              <a:ea typeface="DM Sans"/>
              <a:cs typeface="DM Sans"/>
              <a:sym typeface="DM Sans"/>
            </a:endParaRPr>
          </a:p>
        </p:txBody>
      </p:sp>
      <p:sp>
        <p:nvSpPr>
          <p:cNvPr id="133" name="Google Shape;133;p4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03.</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HTML: Atributo ID =“”</a:t>
            </a:r>
            <a:endParaRPr b="1" sz="3000">
              <a:solidFill>
                <a:srgbClr val="9E9E9E"/>
              </a:solidFill>
              <a:latin typeface="DM Sans"/>
              <a:ea typeface="DM Sans"/>
              <a:cs typeface="DM Sans"/>
              <a:sym typeface="DM Sans"/>
            </a:endParaRPr>
          </a:p>
        </p:txBody>
      </p:sp>
      <p:sp>
        <p:nvSpPr>
          <p:cNvPr id="379" name="Google Shape;379;p69"/>
          <p:cNvSpPr txBox="1"/>
          <p:nvPr/>
        </p:nvSpPr>
        <p:spPr>
          <a:xfrm>
            <a:off x="473350" y="1732175"/>
            <a:ext cx="4462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aplicar un ID en el HTML, debes usar el atributo “id”, y luego en el valor el nombre del ID (que has especificado en CSS). Por ejemplo:</a:t>
            </a:r>
            <a:r>
              <a:rPr lang="es" sz="1350">
                <a:latin typeface="DM Sans"/>
                <a:ea typeface="DM Sans"/>
                <a:cs typeface="DM Sans"/>
                <a:sym typeface="DM Sans"/>
              </a:rPr>
              <a:t> </a:t>
            </a:r>
            <a:endParaRPr sz="1350">
              <a:latin typeface="DM Sans"/>
              <a:ea typeface="DM Sans"/>
              <a:cs typeface="DM Sans"/>
              <a:sym typeface="DM Sans"/>
            </a:endParaRPr>
          </a:p>
        </p:txBody>
      </p:sp>
      <p:grpSp>
        <p:nvGrpSpPr>
          <p:cNvPr id="380" name="Google Shape;380;p69"/>
          <p:cNvGrpSpPr/>
          <p:nvPr/>
        </p:nvGrpSpPr>
        <p:grpSpPr>
          <a:xfrm>
            <a:off x="7771750" y="158525"/>
            <a:ext cx="842700" cy="830400"/>
            <a:chOff x="3041675" y="148875"/>
            <a:chExt cx="842700" cy="830400"/>
          </a:xfrm>
        </p:grpSpPr>
        <p:sp>
          <p:nvSpPr>
            <p:cNvPr id="381" name="Google Shape;381;p69"/>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82" name="Google Shape;382;p69"/>
            <p:cNvPicPr preferRelativeResize="0"/>
            <p:nvPr/>
          </p:nvPicPr>
          <p:blipFill rotWithShape="1">
            <a:blip r:embed="rId3">
              <a:alphaModFix/>
            </a:blip>
            <a:srcRect b="0" l="0" r="0" t="0"/>
            <a:stretch/>
          </p:blipFill>
          <p:spPr>
            <a:xfrm>
              <a:off x="3161863" y="262912"/>
              <a:ext cx="602325" cy="602325"/>
            </a:xfrm>
            <a:prstGeom prst="rect">
              <a:avLst/>
            </a:prstGeom>
            <a:noFill/>
            <a:ln>
              <a:noFill/>
            </a:ln>
          </p:spPr>
        </p:pic>
      </p:grpSp>
      <p:graphicFrame>
        <p:nvGraphicFramePr>
          <p:cNvPr id="383" name="Google Shape;383;p69"/>
          <p:cNvGraphicFramePr/>
          <p:nvPr/>
        </p:nvGraphicFramePr>
        <p:xfrm>
          <a:off x="1432450" y="2665675"/>
          <a:ext cx="3000000" cy="3000000"/>
        </p:xfrm>
        <a:graphic>
          <a:graphicData uri="http://schemas.openxmlformats.org/drawingml/2006/table">
            <a:tbl>
              <a:tblPr>
                <a:noFill/>
                <a:tableStyleId>{AAF095B5-A26F-4478-878C-357C115B2AB3}</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section </a:t>
                      </a:r>
                      <a:r>
                        <a:rPr lang="es" sz="1800" u="none" cap="none" strike="noStrike">
                          <a:solidFill>
                            <a:srgbClr val="FF9900"/>
                          </a:solidFill>
                          <a:latin typeface="Consolas"/>
                          <a:ea typeface="Consolas"/>
                          <a:cs typeface="Consolas"/>
                          <a:sym typeface="Consolas"/>
                        </a:rPr>
                        <a:t>id</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"productos"</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E06666"/>
                          </a:solidFill>
                          <a:latin typeface="Consolas"/>
                          <a:ea typeface="Consolas"/>
                          <a:cs typeface="Consolas"/>
                          <a:sym typeface="Consolas"/>
                        </a:rPr>
                        <a:t>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section</a:t>
                      </a:r>
                      <a:r>
                        <a:rPr lang="es" sz="1800" u="none" cap="none" strike="noStrike">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Class vs ID</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aphicFrame>
        <p:nvGraphicFramePr>
          <p:cNvPr id="393" name="Google Shape;393;p71"/>
          <p:cNvGraphicFramePr/>
          <p:nvPr/>
        </p:nvGraphicFramePr>
        <p:xfrm>
          <a:off x="320850" y="941150"/>
          <a:ext cx="3000000" cy="3000000"/>
        </p:xfrm>
        <a:graphic>
          <a:graphicData uri="http://schemas.openxmlformats.org/drawingml/2006/table">
            <a:tbl>
              <a:tblPr>
                <a:noFill/>
                <a:tableStyleId>{A63705C7-2287-493B-A5E4-49BC13593F99}</a:tableStyleId>
              </a:tblPr>
              <a:tblGrid>
                <a:gridCol w="1555900"/>
                <a:gridCol w="2099075"/>
                <a:gridCol w="2271300"/>
                <a:gridCol w="2576000"/>
              </a:tblGrid>
              <a:tr h="799600">
                <a:tc>
                  <a:txBody>
                    <a:bodyPr/>
                    <a:lstStyle/>
                    <a:p>
                      <a:pPr indent="0" lvl="0" marL="0" marR="0" rtl="0" algn="l">
                        <a:lnSpc>
                          <a:spcPct val="100000"/>
                        </a:lnSpc>
                        <a:spcBef>
                          <a:spcPts val="0"/>
                        </a:spcBef>
                        <a:spcAft>
                          <a:spcPts val="0"/>
                        </a:spcAft>
                        <a:buClr>
                          <a:srgbClr val="000000"/>
                        </a:buClr>
                        <a:buSzPts val="1400"/>
                        <a:buFont typeface="Arial"/>
                        <a:buNone/>
                      </a:pPr>
                      <a:r>
                        <a:t/>
                      </a:r>
                      <a:endParaRPr u="none" cap="none" strike="noStrike">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¿Se puede reutilizar su nombre en el HTML?</a:t>
                      </a:r>
                      <a:endParaRPr b="1" u="none" cap="none" strike="noStrike">
                        <a:latin typeface="DM Sans"/>
                        <a:ea typeface="DM Sans"/>
                        <a:cs typeface="DM Sans"/>
                        <a:sym typeface="DM Sans"/>
                      </a:endParaRPr>
                    </a:p>
                  </a:txBody>
                  <a:tcPr marT="91425" marB="91425" marR="91425" marL="91425">
                    <a:solidFill>
                      <a:srgbClr val="83AEF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¿Se puede usar varias veces en un atributo en el HTML?</a:t>
                      </a:r>
                      <a:endParaRPr b="1" u="none" cap="none" strike="noStrike">
                        <a:latin typeface="DM Sans"/>
                        <a:ea typeface="DM Sans"/>
                        <a:cs typeface="DM Sans"/>
                        <a:sym typeface="DM Sans"/>
                      </a:endParaRPr>
                    </a:p>
                  </a:txBody>
                  <a:tcPr marT="91425" marB="91425" marR="91425" marL="91425">
                    <a:solidFill>
                      <a:srgbClr val="83AEF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¿Cuándo lo uso?</a:t>
                      </a:r>
                      <a:endParaRPr b="1" u="none" cap="none" strike="noStrike">
                        <a:latin typeface="DM Sans"/>
                        <a:ea typeface="DM Sans"/>
                        <a:cs typeface="DM Sans"/>
                        <a:sym typeface="DM Sans"/>
                      </a:endParaRPr>
                    </a:p>
                  </a:txBody>
                  <a:tcPr marT="91425" marB="91425" marR="91425" marL="91425">
                    <a:solidFill>
                      <a:srgbClr val="83AEFB"/>
                    </a:solidFill>
                  </a:tcPr>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ID</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C92121"/>
                          </a:solidFill>
                          <a:latin typeface="DM Sans"/>
                          <a:ea typeface="DM Sans"/>
                          <a:cs typeface="DM Sans"/>
                          <a:sym typeface="DM Sans"/>
                        </a:rPr>
                        <a:t>NO</a:t>
                      </a:r>
                      <a:endParaRPr b="1" u="none" cap="none" strike="noStrike">
                        <a:solidFill>
                          <a:srgbClr val="C9212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C92121"/>
                          </a:solidFill>
                          <a:latin typeface="DM Sans"/>
                          <a:ea typeface="DM Sans"/>
                          <a:cs typeface="DM Sans"/>
                          <a:sym typeface="DM Sans"/>
                        </a:rPr>
                        <a:t>NO</a:t>
                      </a:r>
                      <a:endParaRPr b="1" u="none" cap="none" strike="noStrike">
                        <a:solidFill>
                          <a:srgbClr val="C92121"/>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latin typeface="DM Sans"/>
                          <a:ea typeface="DM Sans"/>
                          <a:cs typeface="DM Sans"/>
                          <a:sym typeface="DM Sans"/>
                        </a:rPr>
                        <a:t>Nombrar secciones, divisiones de código</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CLASS</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6AA84F"/>
                          </a:solidFill>
                          <a:latin typeface="DM Sans"/>
                          <a:ea typeface="DM Sans"/>
                          <a:cs typeface="DM Sans"/>
                          <a:sym typeface="DM Sans"/>
                        </a:rPr>
                        <a:t>SI</a:t>
                      </a:r>
                      <a:endParaRPr b="1"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u="none" cap="none" strike="noStrike">
                          <a:solidFill>
                            <a:srgbClr val="6AA84F"/>
                          </a:solidFill>
                          <a:latin typeface="DM Sans"/>
                          <a:ea typeface="DM Sans"/>
                          <a:cs typeface="DM Sans"/>
                          <a:sym typeface="DM Sans"/>
                        </a:rPr>
                        <a:t>SI</a:t>
                      </a:r>
                      <a:endParaRPr b="1"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latin typeface="DM Sans"/>
                          <a:ea typeface="DM Sans"/>
                          <a:cs typeface="DM Sans"/>
                          <a:sym typeface="DM Sans"/>
                        </a:rPr>
                        <a:t>Especificar diseño aparte del código</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Ejemplo ID</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solidFill>
                            <a:srgbClr val="434343"/>
                          </a:solidFill>
                          <a:latin typeface="DM Sans"/>
                          <a:ea typeface="DM Sans"/>
                          <a:cs typeface="DM Sans"/>
                          <a:sym typeface="DM Sans"/>
                        </a:rPr>
                        <a:t>id="productos"</a:t>
                      </a:r>
                      <a:endParaRPr u="none" cap="none" strike="noStrike">
                        <a:solidFill>
                          <a:srgbClr val="434343"/>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id="productos2"</a:t>
                      </a:r>
                      <a:endParaRPr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u="none" cap="none" strike="noStrike">
                          <a:solidFill>
                            <a:srgbClr val="800000"/>
                          </a:solidFill>
                          <a:highlight>
                            <a:srgbClr val="FFFFFF"/>
                          </a:highlight>
                          <a:latin typeface="DM Sans"/>
                          <a:ea typeface="DM Sans"/>
                          <a:cs typeface="DM Sans"/>
                          <a:sym typeface="DM Sans"/>
                        </a:rPr>
                        <a:t>&lt;section</a:t>
                      </a:r>
                      <a:r>
                        <a:rPr lang="es" u="none" cap="none" strike="noStrike">
                          <a:solidFill>
                            <a:schemeClr val="dk1"/>
                          </a:solidFill>
                          <a:highlight>
                            <a:srgbClr val="FFFFFF"/>
                          </a:highlight>
                          <a:latin typeface="DM Sans"/>
                          <a:ea typeface="DM Sans"/>
                          <a:cs typeface="DM Sans"/>
                          <a:sym typeface="DM Sans"/>
                        </a:rPr>
                        <a:t> </a:t>
                      </a:r>
                      <a:r>
                        <a:rPr lang="es" u="none" cap="none" strike="noStrike">
                          <a:solidFill>
                            <a:srgbClr val="FF0000"/>
                          </a:solidFill>
                          <a:highlight>
                            <a:srgbClr val="FFFFFF"/>
                          </a:highlight>
                          <a:latin typeface="DM Sans"/>
                          <a:ea typeface="DM Sans"/>
                          <a:cs typeface="DM Sans"/>
                          <a:sym typeface="DM Sans"/>
                        </a:rPr>
                        <a:t>id</a:t>
                      </a:r>
                      <a:r>
                        <a:rPr lang="es" u="none" cap="none" strike="noStrike">
                          <a:solidFill>
                            <a:schemeClr val="dk1"/>
                          </a:solidFill>
                          <a:highlight>
                            <a:srgbClr val="FFFFFF"/>
                          </a:highlight>
                          <a:latin typeface="DM Sans"/>
                          <a:ea typeface="DM Sans"/>
                          <a:cs typeface="DM Sans"/>
                          <a:sym typeface="DM Sans"/>
                        </a:rPr>
                        <a:t>=</a:t>
                      </a:r>
                      <a:r>
                        <a:rPr lang="es" u="none" cap="none" strike="noStrike">
                          <a:solidFill>
                            <a:srgbClr val="0000FF"/>
                          </a:solidFill>
                          <a:highlight>
                            <a:srgbClr val="FFFFFF"/>
                          </a:highlight>
                          <a:latin typeface="DM Sans"/>
                          <a:ea typeface="DM Sans"/>
                          <a:cs typeface="DM Sans"/>
                          <a:sym typeface="DM Sans"/>
                        </a:rPr>
                        <a:t>"productos"</a:t>
                      </a:r>
                      <a:r>
                        <a:rPr lang="es" u="none" cap="none" strike="noStrike">
                          <a:solidFill>
                            <a:srgbClr val="800000"/>
                          </a:solidFill>
                          <a:highlight>
                            <a:srgbClr val="FFFFFF"/>
                          </a:highlight>
                          <a:latin typeface="DM Sans"/>
                          <a:ea typeface="DM Sans"/>
                          <a:cs typeface="DM Sans"/>
                          <a:sym typeface="DM Sans"/>
                        </a:rPr>
                        <a:t>&gt;</a:t>
                      </a:r>
                      <a:endParaRPr u="none" cap="none" strike="noStrike">
                        <a:latin typeface="DM Sans"/>
                        <a:ea typeface="DM Sans"/>
                        <a:cs typeface="DM Sans"/>
                        <a:sym typeface="DM Sans"/>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u="none" cap="none" strike="noStrike">
                          <a:latin typeface="DM Sans"/>
                          <a:ea typeface="DM Sans"/>
                          <a:cs typeface="DM Sans"/>
                          <a:sym typeface="DM Sans"/>
                        </a:rPr>
                        <a:t>Ejemplo CLASS</a:t>
                      </a:r>
                      <a:endParaRPr b="1" u="none" cap="none" strike="noStrike">
                        <a:latin typeface="DM Sans"/>
                        <a:ea typeface="DM Sans"/>
                        <a:cs typeface="DM Sans"/>
                        <a:sym typeface="DM Sans"/>
                      </a:endParaRPr>
                    </a:p>
                  </a:txBody>
                  <a:tcPr marT="91425" marB="91425" marR="91425" marL="91425">
                    <a:solidFill>
                      <a:srgbClr val="EAFF6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u="none" cap="none" strike="noStrike">
                          <a:solidFill>
                            <a:srgbClr val="434343"/>
                          </a:solidFill>
                          <a:latin typeface="DM Sans"/>
                          <a:ea typeface="DM Sans"/>
                          <a:cs typeface="DM Sans"/>
                          <a:sym typeface="DM Sans"/>
                        </a:rPr>
                        <a:t>class="bordes"</a:t>
                      </a:r>
                      <a:endParaRPr u="none" cap="none" strike="noStrike">
                        <a:solidFill>
                          <a:srgbClr val="434343"/>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class="bordes"</a:t>
                      </a:r>
                      <a:endParaRPr u="none" cap="none" strike="noStrike">
                        <a:solidFill>
                          <a:srgbClr val="434343"/>
                        </a:solidFill>
                        <a:latin typeface="DM Sans"/>
                        <a:ea typeface="DM Sans"/>
                        <a:cs typeface="DM Sans"/>
                        <a:sym typeface="DM Sa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u="none" cap="none" strike="noStrike">
                          <a:solidFill>
                            <a:srgbClr val="434343"/>
                          </a:solidFill>
                          <a:latin typeface="DM Sans"/>
                          <a:ea typeface="DM Sans"/>
                          <a:cs typeface="DM Sans"/>
                          <a:sym typeface="DM Sans"/>
                        </a:rPr>
                        <a:t>class="bordes destacado"</a:t>
                      </a:r>
                      <a:endParaRPr u="none" cap="none" strike="noStrike">
                        <a:solidFill>
                          <a:srgbClr val="6AA84F"/>
                        </a:solidFill>
                        <a:latin typeface="DM Sans"/>
                        <a:ea typeface="DM Sans"/>
                        <a:cs typeface="DM Sans"/>
                        <a:sym typeface="DM Sans"/>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u="none" cap="none" strike="noStrike">
                          <a:solidFill>
                            <a:srgbClr val="800000"/>
                          </a:solidFill>
                          <a:highlight>
                            <a:srgbClr val="FFFFFF"/>
                          </a:highlight>
                          <a:latin typeface="DM Sans"/>
                          <a:ea typeface="DM Sans"/>
                          <a:cs typeface="DM Sans"/>
                          <a:sym typeface="DM Sans"/>
                        </a:rPr>
                        <a:t>&lt;p</a:t>
                      </a:r>
                      <a:r>
                        <a:rPr lang="es" u="none" cap="none" strike="noStrike">
                          <a:solidFill>
                            <a:schemeClr val="dk1"/>
                          </a:solidFill>
                          <a:highlight>
                            <a:srgbClr val="FFFFFF"/>
                          </a:highlight>
                          <a:latin typeface="DM Sans"/>
                          <a:ea typeface="DM Sans"/>
                          <a:cs typeface="DM Sans"/>
                          <a:sym typeface="DM Sans"/>
                        </a:rPr>
                        <a:t> </a:t>
                      </a:r>
                      <a:r>
                        <a:rPr lang="es" u="none" cap="none" strike="noStrike">
                          <a:solidFill>
                            <a:srgbClr val="FF0000"/>
                          </a:solidFill>
                          <a:highlight>
                            <a:srgbClr val="FFFFFF"/>
                          </a:highlight>
                          <a:latin typeface="DM Sans"/>
                          <a:ea typeface="DM Sans"/>
                          <a:cs typeface="DM Sans"/>
                          <a:sym typeface="DM Sans"/>
                        </a:rPr>
                        <a:t>class</a:t>
                      </a:r>
                      <a:r>
                        <a:rPr lang="es" u="none" cap="none" strike="noStrike">
                          <a:solidFill>
                            <a:schemeClr val="dk1"/>
                          </a:solidFill>
                          <a:highlight>
                            <a:srgbClr val="FFFFFF"/>
                          </a:highlight>
                          <a:latin typeface="DM Sans"/>
                          <a:ea typeface="DM Sans"/>
                          <a:cs typeface="DM Sans"/>
                          <a:sym typeface="DM Sans"/>
                        </a:rPr>
                        <a:t>=</a:t>
                      </a:r>
                      <a:r>
                        <a:rPr lang="es" u="none" cap="none" strike="noStrike">
                          <a:solidFill>
                            <a:srgbClr val="0000FF"/>
                          </a:solidFill>
                          <a:highlight>
                            <a:srgbClr val="FFFFFF"/>
                          </a:highlight>
                          <a:latin typeface="DM Sans"/>
                          <a:ea typeface="DM Sans"/>
                          <a:cs typeface="DM Sans"/>
                          <a:sym typeface="DM Sans"/>
                        </a:rPr>
                        <a:t>"destacado"</a:t>
                      </a:r>
                      <a:r>
                        <a:rPr lang="es" u="none" cap="none" strike="noStrike">
                          <a:solidFill>
                            <a:srgbClr val="800000"/>
                          </a:solidFill>
                          <a:highlight>
                            <a:srgbClr val="FFFFFF"/>
                          </a:highlight>
                          <a:latin typeface="DM Sans"/>
                          <a:ea typeface="DM Sans"/>
                          <a:cs typeface="DM Sans"/>
                          <a:sym typeface="DM Sans"/>
                        </a:rPr>
                        <a:t>&gt;</a:t>
                      </a:r>
                      <a:endParaRPr u="none" cap="none" strike="noStrike">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HTML</a:t>
            </a:r>
            <a:endParaRPr b="1" sz="4000">
              <a:solidFill>
                <a:schemeClr val="dk1"/>
              </a:solidFill>
              <a:latin typeface="DM Sans"/>
              <a:ea typeface="DM Sans"/>
              <a:cs typeface="DM Sans"/>
              <a:sym typeface="DM Sans"/>
            </a:endParaRPr>
          </a:p>
        </p:txBody>
      </p:sp>
      <p:sp>
        <p:nvSpPr>
          <p:cNvPr id="399" name="Google Shape;399;p72"/>
          <p:cNvSpPr txBox="1"/>
          <p:nvPr/>
        </p:nvSpPr>
        <p:spPr>
          <a:xfrm>
            <a:off x="1802475" y="3446650"/>
            <a:ext cx="54546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latin typeface="DM Sans"/>
                <a:ea typeface="DM Sans"/>
                <a:cs typeface="DM Sans"/>
                <a:sym typeface="DM Sans"/>
              </a:rPr>
              <a:t>Tanto </a:t>
            </a:r>
            <a:r>
              <a:rPr b="1" lang="es" sz="1350">
                <a:solidFill>
                  <a:schemeClr val="dk1"/>
                </a:solidFill>
                <a:latin typeface="DM Sans"/>
                <a:ea typeface="DM Sans"/>
                <a:cs typeface="DM Sans"/>
                <a:sym typeface="DM Sans"/>
              </a:rPr>
              <a:t>ID </a:t>
            </a:r>
            <a:r>
              <a:rPr lang="es" sz="1350">
                <a:solidFill>
                  <a:schemeClr val="dk1"/>
                </a:solidFill>
                <a:latin typeface="DM Sans"/>
                <a:ea typeface="DM Sans"/>
                <a:cs typeface="DM Sans"/>
                <a:sym typeface="DM Sans"/>
              </a:rPr>
              <a:t>como </a:t>
            </a:r>
            <a:r>
              <a:rPr b="1" lang="es" sz="1350">
                <a:solidFill>
                  <a:schemeClr val="dk1"/>
                </a:solidFill>
                <a:latin typeface="DM Sans"/>
                <a:ea typeface="DM Sans"/>
                <a:cs typeface="DM Sans"/>
                <a:sym typeface="DM Sans"/>
              </a:rPr>
              <a:t>Class </a:t>
            </a:r>
            <a:r>
              <a:rPr lang="es" sz="1350">
                <a:solidFill>
                  <a:schemeClr val="dk1"/>
                </a:solidFill>
                <a:latin typeface="DM Sans"/>
                <a:ea typeface="DM Sans"/>
                <a:cs typeface="DM Sans"/>
                <a:sym typeface="DM Sans"/>
              </a:rPr>
              <a:t>pueden ser utilizadas dentro del HTML en diferentes etiquetas. Sin embargo, </a:t>
            </a:r>
            <a:r>
              <a:rPr b="1" lang="es" sz="1350">
                <a:solidFill>
                  <a:schemeClr val="dk1"/>
                </a:solidFill>
                <a:latin typeface="DM Sans"/>
                <a:ea typeface="DM Sans"/>
                <a:cs typeface="DM Sans"/>
                <a:sym typeface="DM Sans"/>
              </a:rPr>
              <a:t>los nombres otorgados a las clases se pueden repetir</a:t>
            </a:r>
            <a:r>
              <a:rPr lang="es" sz="1350">
                <a:solidFill>
                  <a:schemeClr val="dk1"/>
                </a:solidFill>
                <a:latin typeface="DM Sans"/>
                <a:ea typeface="DM Sans"/>
                <a:cs typeface="DM Sans"/>
                <a:sym typeface="DM Sans"/>
              </a:rPr>
              <a:t>, mientras que utilizados en </a:t>
            </a:r>
            <a:r>
              <a:rPr b="1" lang="es" sz="1350">
                <a:solidFill>
                  <a:schemeClr val="dk1"/>
                </a:solidFill>
                <a:latin typeface="DM Sans"/>
                <a:ea typeface="DM Sans"/>
                <a:cs typeface="DM Sans"/>
                <a:sym typeface="DM Sans"/>
              </a:rPr>
              <a:t>los IDs no</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graphicFrame>
        <p:nvGraphicFramePr>
          <p:cNvPr id="400" name="Google Shape;400;p72"/>
          <p:cNvGraphicFramePr/>
          <p:nvPr/>
        </p:nvGraphicFramePr>
        <p:xfrm>
          <a:off x="1763100" y="1670400"/>
          <a:ext cx="3000000" cy="3000000"/>
        </p:xfrm>
        <a:graphic>
          <a:graphicData uri="http://schemas.openxmlformats.org/drawingml/2006/table">
            <a:tbl>
              <a:tblPr>
                <a:noFill/>
                <a:tableStyleId>{AAF095B5-A26F-4478-878C-357C115B2AB3}</a:tableStyleId>
              </a:tblPr>
              <a:tblGrid>
                <a:gridCol w="2685100"/>
              </a:tblGrid>
              <a:tr h="12651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4744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01" name="Google Shape;401;p72"/>
          <p:cNvSpPr/>
          <p:nvPr/>
        </p:nvSpPr>
        <p:spPr>
          <a:xfrm>
            <a:off x="42915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02" name="Google Shape;402;p72"/>
          <p:cNvSpPr/>
          <p:nvPr/>
        </p:nvSpPr>
        <p:spPr>
          <a:xfrm>
            <a:off x="767780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graphicFrame>
        <p:nvGraphicFramePr>
          <p:cNvPr id="403" name="Google Shape;403;p72"/>
          <p:cNvGraphicFramePr/>
          <p:nvPr/>
        </p:nvGraphicFramePr>
        <p:xfrm>
          <a:off x="4572000" y="1689025"/>
          <a:ext cx="3000000" cy="3000000"/>
        </p:xfrm>
        <a:graphic>
          <a:graphicData uri="http://schemas.openxmlformats.org/drawingml/2006/table">
            <a:tbl>
              <a:tblPr>
                <a:noFill/>
                <a:tableStyleId>{AAF095B5-A26F-4478-878C-357C115B2AB3}</a:tableStyleId>
              </a:tblPr>
              <a:tblGrid>
                <a:gridCol w="2685100"/>
              </a:tblGrid>
              <a:tr h="86517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8832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Herencia</a:t>
            </a:r>
            <a:r>
              <a:rPr b="1" lang="es" sz="4000">
                <a:solidFill>
                  <a:schemeClr val="lt1"/>
                </a:solidFill>
                <a:latin typeface="DM Sans"/>
                <a:ea typeface="DM Sans"/>
                <a:cs typeface="DM Sans"/>
                <a:sym typeface="DM Sans"/>
              </a:rPr>
              <a:t> y </a:t>
            </a:r>
            <a:r>
              <a:rPr b="1" lang="es" sz="4000">
                <a:solidFill>
                  <a:srgbClr val="EAFF6A"/>
                </a:solidFill>
                <a:latin typeface="DM Sans"/>
                <a:ea typeface="DM Sans"/>
                <a:cs typeface="DM Sans"/>
                <a:sym typeface="DM Sans"/>
              </a:rPr>
              <a:t>cascada</a:t>
            </a:r>
            <a:endParaRPr b="1"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Herencia</a:t>
            </a:r>
            <a:endParaRPr b="1" sz="4000">
              <a:solidFill>
                <a:schemeClr val="dk1"/>
              </a:solidFill>
              <a:latin typeface="DM Sans"/>
              <a:ea typeface="DM Sans"/>
              <a:cs typeface="DM Sans"/>
              <a:sym typeface="DM Sans"/>
            </a:endParaRPr>
          </a:p>
        </p:txBody>
      </p:sp>
      <p:sp>
        <p:nvSpPr>
          <p:cNvPr id="414" name="Google Shape;414;p74"/>
          <p:cNvSpPr txBox="1"/>
          <p:nvPr/>
        </p:nvSpPr>
        <p:spPr>
          <a:xfrm>
            <a:off x="591700" y="1358425"/>
            <a:ext cx="3839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s" sz="1350">
                <a:solidFill>
                  <a:schemeClr val="dk1"/>
                </a:solidFill>
                <a:latin typeface="DM Sans"/>
                <a:ea typeface="DM Sans"/>
                <a:cs typeface="DM Sans"/>
                <a:sym typeface="DM Sans"/>
              </a:rPr>
              <a:t>En general, estas propiedades son intuibles. Por ejemplo, podrás heredar de un elemento padre el tamaño de letra y color de la misma, </a:t>
            </a:r>
            <a:r>
              <a:rPr i="1" lang="es" sz="1350">
                <a:solidFill>
                  <a:schemeClr val="dk1"/>
                </a:solidFill>
                <a:latin typeface="DM Sans"/>
                <a:ea typeface="DM Sans"/>
                <a:cs typeface="DM Sans"/>
                <a:sym typeface="DM Sans"/>
              </a:rPr>
              <a:t>a menos que el elemento hijo tenga otros estilos aplicados</a:t>
            </a:r>
            <a:r>
              <a:rPr lang="es" sz="1350">
                <a:solidFill>
                  <a:schemeClr val="dk1"/>
                </a:solidFill>
                <a:latin typeface="DM Sans"/>
                <a:ea typeface="DM Sans"/>
                <a:cs typeface="DM Sans"/>
                <a:sym typeface="DM Sans"/>
              </a:rPr>
              <a:t>. Puedes ver más al respecto </a:t>
            </a:r>
            <a:r>
              <a:rPr lang="es" sz="1350" u="sng">
                <a:solidFill>
                  <a:srgbClr val="83AEFB"/>
                </a:solidFill>
                <a:latin typeface="DM Sans"/>
                <a:ea typeface="DM Sans"/>
                <a:cs typeface="DM Sans"/>
                <a:sym typeface="DM Sans"/>
                <a:hlinkClick r:id="rId3">
                  <a:extLst>
                    <a:ext uri="{A12FA001-AC4F-418D-AE19-62706E023703}">
                      <ahyp:hlinkClr val="tx"/>
                    </a:ext>
                  </a:extLst>
                </a:hlinkClick>
              </a:rPr>
              <a:t>aquí</a:t>
            </a:r>
            <a:r>
              <a:rPr lang="es"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415" name="Google Shape;415;p74"/>
          <p:cNvSpPr txBox="1"/>
          <p:nvPr/>
        </p:nvSpPr>
        <p:spPr>
          <a:xfrm>
            <a:off x="1168375" y="3017125"/>
            <a:ext cx="2990100" cy="14601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div</a:t>
            </a:r>
            <a:r>
              <a:rPr lang="es"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FF0000"/>
                </a:solidFill>
                <a:latin typeface="Consolas"/>
                <a:ea typeface="Consolas"/>
                <a:cs typeface="Consolas"/>
                <a:sym typeface="Consolas"/>
              </a:rPr>
              <a:t>color</a:t>
            </a:r>
            <a:r>
              <a:rPr lang="es" sz="1600">
                <a:solidFill>
                  <a:schemeClr val="dk1"/>
                </a:solidFill>
                <a:latin typeface="Consolas"/>
                <a:ea typeface="Consolas"/>
                <a:cs typeface="Consolas"/>
                <a:sym typeface="Consolas"/>
              </a:rPr>
              <a:t>: </a:t>
            </a:r>
            <a:r>
              <a:rPr lang="es" sz="1600">
                <a:solidFill>
                  <a:srgbClr val="0451A5"/>
                </a:solidFill>
                <a:latin typeface="Consolas"/>
                <a:ea typeface="Consolas"/>
                <a:cs typeface="Consolas"/>
                <a:sym typeface="Consolas"/>
              </a:rPr>
              <a:t>red</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
        <p:nvSpPr>
          <p:cNvPr id="416" name="Google Shape;416;p74"/>
          <p:cNvSpPr txBox="1"/>
          <p:nvPr/>
        </p:nvSpPr>
        <p:spPr>
          <a:xfrm>
            <a:off x="4583978" y="3017125"/>
            <a:ext cx="3261000" cy="14601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800000"/>
                </a:solidFill>
                <a:latin typeface="Consolas"/>
                <a:ea typeface="Consolas"/>
                <a:cs typeface="Consolas"/>
                <a:sym typeface="Consolas"/>
              </a:rPr>
              <a:t>&lt;p&gt;</a:t>
            </a:r>
            <a:r>
              <a:rPr lang="es" sz="1600">
                <a:solidFill>
                  <a:schemeClr val="dk1"/>
                </a:solidFill>
                <a:latin typeface="Consolas"/>
                <a:ea typeface="Consolas"/>
                <a:cs typeface="Consolas"/>
                <a:sym typeface="Consolas"/>
              </a:rPr>
              <a:t>Este párrafo quedará en rojo, por herencia</a:t>
            </a:r>
            <a:r>
              <a:rPr lang="es" sz="1600">
                <a:solidFill>
                  <a:srgbClr val="800000"/>
                </a:solidFill>
                <a:latin typeface="Consolas"/>
                <a:ea typeface="Consolas"/>
                <a:cs typeface="Consolas"/>
                <a:sym typeface="Consolas"/>
              </a:rPr>
              <a:t>&lt;/p&gt;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75"/>
          <p:cNvGrpSpPr/>
          <p:nvPr/>
        </p:nvGrpSpPr>
        <p:grpSpPr>
          <a:xfrm>
            <a:off x="473370" y="619431"/>
            <a:ext cx="738905" cy="738905"/>
            <a:chOff x="575612" y="1950748"/>
            <a:chExt cx="431100" cy="431100"/>
          </a:xfrm>
        </p:grpSpPr>
        <p:sp>
          <p:nvSpPr>
            <p:cNvPr id="422" name="Google Shape;422;p7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7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24" name="Google Shape;424;p7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 cascada</a:t>
            </a:r>
            <a:endParaRPr b="1" sz="3500">
              <a:solidFill>
                <a:srgbClr val="EAFF6A"/>
              </a:solidFill>
              <a:latin typeface="DM Sans"/>
              <a:ea typeface="DM Sans"/>
              <a:cs typeface="DM Sans"/>
              <a:sym typeface="DM Sans"/>
            </a:endParaRPr>
          </a:p>
        </p:txBody>
      </p:sp>
      <p:sp>
        <p:nvSpPr>
          <p:cNvPr id="425" name="Google Shape;425;p75"/>
          <p:cNvSpPr txBox="1"/>
          <p:nvPr/>
        </p:nvSpPr>
        <p:spPr>
          <a:xfrm>
            <a:off x="473350" y="1626100"/>
            <a:ext cx="716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B7B7B7"/>
                </a:solidFill>
                <a:latin typeface="DM Sans"/>
                <a:ea typeface="DM Sans"/>
                <a:cs typeface="DM Sans"/>
                <a:sym typeface="DM Sans"/>
              </a:rPr>
              <a:t>El navegador lee de arriba hacia abajo (forma de cascada) </a:t>
            </a:r>
            <a:endParaRPr sz="2000">
              <a:solidFill>
                <a:srgbClr val="B7B7B7"/>
              </a:solidFill>
              <a:latin typeface="DM Sans"/>
              <a:ea typeface="DM Sans"/>
              <a:cs typeface="DM Sans"/>
              <a:sym typeface="DM Sans"/>
            </a:endParaRPr>
          </a:p>
          <a:p>
            <a:pPr indent="0" lvl="0" marL="0" rtl="0" algn="l">
              <a:spcBef>
                <a:spcPts val="0"/>
              </a:spcBef>
              <a:spcAft>
                <a:spcPts val="0"/>
              </a:spcAft>
              <a:buNone/>
            </a:pPr>
            <a:r>
              <a:rPr lang="es" sz="2000">
                <a:solidFill>
                  <a:srgbClr val="B7B7B7"/>
                </a:solidFill>
                <a:latin typeface="DM Sans"/>
                <a:ea typeface="DM Sans"/>
                <a:cs typeface="DM Sans"/>
                <a:sym typeface="DM Sans"/>
              </a:rPr>
              <a:t>¿De qué color crees que se aplicará al párrafo (p) al ver el siguiente código? </a:t>
            </a:r>
            <a:endParaRPr sz="2000">
              <a:solidFill>
                <a:srgbClr val="B7B7B7"/>
              </a:solidFill>
              <a:latin typeface="DM Sans"/>
              <a:ea typeface="DM Sans"/>
              <a:cs typeface="DM Sans"/>
              <a:sym typeface="DM Sans"/>
            </a:endParaRPr>
          </a:p>
        </p:txBody>
      </p:sp>
      <p:sp>
        <p:nvSpPr>
          <p:cNvPr id="426" name="Google Shape;426;p75"/>
          <p:cNvSpPr txBox="1"/>
          <p:nvPr/>
        </p:nvSpPr>
        <p:spPr>
          <a:xfrm>
            <a:off x="555300" y="44773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rgbClr val="83AEFB"/>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
        <p:nvSpPr>
          <p:cNvPr id="427" name="Google Shape;427;p75"/>
          <p:cNvSpPr txBox="1"/>
          <p:nvPr/>
        </p:nvSpPr>
        <p:spPr>
          <a:xfrm>
            <a:off x="3397500" y="2612875"/>
            <a:ext cx="2349000" cy="18645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300" u="none" cap="none" strike="noStrike">
                <a:solidFill>
                  <a:srgbClr val="800000"/>
                </a:solidFill>
                <a:latin typeface="Consolas"/>
                <a:ea typeface="Consolas"/>
                <a:cs typeface="Consolas"/>
                <a:sym typeface="Consolas"/>
              </a:rPr>
              <a:t>p</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color</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red</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p</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colo</a:t>
            </a:r>
            <a:r>
              <a:rPr b="0" i="0" lang="es" sz="1300" u="none" cap="none" strike="noStrike">
                <a:solidFill>
                  <a:srgbClr val="FF0000"/>
                </a:solidFill>
                <a:highlight>
                  <a:srgbClr val="FFFFFF"/>
                </a:highlight>
                <a:latin typeface="Consolas"/>
                <a:ea typeface="Consolas"/>
                <a:cs typeface="Consolas"/>
                <a:sym typeface="Consolas"/>
              </a:rPr>
              <a:t>r</a:t>
            </a:r>
            <a:r>
              <a:rPr b="0" i="0" lang="es" sz="1300" u="none" cap="none" strike="noStrike">
                <a:solidFill>
                  <a:schemeClr val="dk1"/>
                </a:solidFill>
                <a:highlight>
                  <a:srgbClr val="FFFFFF"/>
                </a:highlight>
                <a:latin typeface="Consolas"/>
                <a:ea typeface="Consolas"/>
                <a:cs typeface="Consolas"/>
                <a:sym typeface="Consolas"/>
              </a:rPr>
              <a:t>: </a:t>
            </a:r>
            <a:r>
              <a:rPr b="0" i="0" lang="es" sz="1300" u="none" cap="none" strike="noStrike">
                <a:solidFill>
                  <a:srgbClr val="0451A5"/>
                </a:solidFill>
                <a:highlight>
                  <a:srgbClr val="FFFFFF"/>
                </a:highlight>
                <a:latin typeface="Consolas"/>
                <a:ea typeface="Consolas"/>
                <a:cs typeface="Consolas"/>
                <a:sym typeface="Consolas"/>
              </a:rPr>
              <a:t>green</a:t>
            </a:r>
            <a:r>
              <a:rPr b="0" i="0" lang="es" sz="1300" u="none" cap="none" strike="noStrike">
                <a:solidFill>
                  <a:schemeClr val="dk1"/>
                </a:solidFill>
                <a:highlight>
                  <a:srgbClr val="FFFFFF"/>
                </a:highlight>
                <a:latin typeface="Consolas"/>
                <a:ea typeface="Consolas"/>
                <a:cs typeface="Consolas"/>
                <a:sym typeface="Consolas"/>
              </a:rPr>
              <a:t>;</a:t>
            </a:r>
            <a:endParaRPr b="0" i="0" sz="13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highlight>
                  <a:srgbClr val="FFFFFF"/>
                </a:highlight>
                <a:latin typeface="Consolas"/>
                <a:ea typeface="Consolas"/>
                <a:cs typeface="Consolas"/>
                <a:sym typeface="Consolas"/>
              </a:rPr>
              <a:t>}</a:t>
            </a:r>
            <a:endParaRPr b="0" i="0" sz="13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6"/>
          <p:cNvSpPr txBox="1"/>
          <p:nvPr/>
        </p:nvSpPr>
        <p:spPr>
          <a:xfrm>
            <a:off x="501450" y="4067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a:t>
            </a:r>
            <a:endParaRPr b="1" sz="4000">
              <a:solidFill>
                <a:schemeClr val="dk1"/>
              </a:solidFill>
              <a:latin typeface="DM Sans"/>
              <a:ea typeface="DM Sans"/>
              <a:cs typeface="DM Sans"/>
              <a:sym typeface="DM Sans"/>
            </a:endParaRPr>
          </a:p>
        </p:txBody>
      </p:sp>
      <p:sp>
        <p:nvSpPr>
          <p:cNvPr id="433" name="Google Shape;433;p76"/>
          <p:cNvSpPr/>
          <p:nvPr/>
        </p:nvSpPr>
        <p:spPr>
          <a:xfrm>
            <a:off x="42915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34" name="Google Shape;434;p76"/>
          <p:cNvSpPr/>
          <p:nvPr/>
        </p:nvSpPr>
        <p:spPr>
          <a:xfrm>
            <a:off x="7677800" y="1951100"/>
            <a:ext cx="842700" cy="830400"/>
          </a:xfrm>
          <a:prstGeom prst="ellipse">
            <a:avLst/>
          </a:prstGeom>
          <a:solidFill>
            <a:srgbClr val="FFFFFF"/>
          </a:solidFill>
          <a:ln cap="flat" cmpd="sng" w="2857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graphicFrame>
        <p:nvGraphicFramePr>
          <p:cNvPr id="435" name="Google Shape;435;p76"/>
          <p:cNvGraphicFramePr/>
          <p:nvPr/>
        </p:nvGraphicFramePr>
        <p:xfrm>
          <a:off x="1685350" y="1339375"/>
          <a:ext cx="3000000" cy="3000000"/>
        </p:xfrm>
        <a:graphic>
          <a:graphicData uri="http://schemas.openxmlformats.org/drawingml/2006/table">
            <a:tbl>
              <a:tblPr>
                <a:noFill/>
                <a:tableStyleId>{AAF095B5-A26F-4478-878C-357C115B2AB3}</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22681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graphicFrame>
        <p:nvGraphicFramePr>
          <p:cNvPr id="436" name="Google Shape;436;p76"/>
          <p:cNvGraphicFramePr/>
          <p:nvPr/>
        </p:nvGraphicFramePr>
        <p:xfrm>
          <a:off x="1695575" y="4073775"/>
          <a:ext cx="3000000" cy="3000000"/>
        </p:xfrm>
        <a:graphic>
          <a:graphicData uri="http://schemas.openxmlformats.org/drawingml/2006/table">
            <a:tbl>
              <a:tblPr>
                <a:noFill/>
                <a:tableStyleId>{AAF095B5-A26F-4478-878C-357C115B2AB3}</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.azul</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37" name="Google Shape;437;p76"/>
          <p:cNvSpPr txBox="1"/>
          <p:nvPr/>
        </p:nvSpPr>
        <p:spPr>
          <a:xfrm>
            <a:off x="1718900" y="102740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HTML:</a:t>
            </a:r>
            <a:endParaRPr b="1" i="0" sz="1400" u="none" cap="none" strike="noStrike">
              <a:solidFill>
                <a:srgbClr val="000000"/>
              </a:solidFill>
              <a:latin typeface="DM Sans"/>
              <a:ea typeface="DM Sans"/>
              <a:cs typeface="DM Sans"/>
              <a:sym typeface="DM Sans"/>
            </a:endParaRPr>
          </a:p>
        </p:txBody>
      </p:sp>
      <p:sp>
        <p:nvSpPr>
          <p:cNvPr id="438" name="Google Shape;438;p76"/>
          <p:cNvSpPr txBox="1"/>
          <p:nvPr/>
        </p:nvSpPr>
        <p:spPr>
          <a:xfrm>
            <a:off x="1685350" y="37718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CSS:</a:t>
            </a:r>
            <a:endParaRPr b="1" i="0" sz="1400" u="none" cap="none" strike="noStrike">
              <a:solidFill>
                <a:srgbClr val="000000"/>
              </a:solidFill>
              <a:latin typeface="DM Sans"/>
              <a:ea typeface="DM Sans"/>
              <a:cs typeface="DM Sans"/>
              <a:sym typeface="DM Sans"/>
            </a:endParaRPr>
          </a:p>
        </p:txBody>
      </p:sp>
      <p:graphicFrame>
        <p:nvGraphicFramePr>
          <p:cNvPr id="439" name="Google Shape;439;p76"/>
          <p:cNvGraphicFramePr/>
          <p:nvPr/>
        </p:nvGraphicFramePr>
        <p:xfrm>
          <a:off x="4657400" y="1339375"/>
          <a:ext cx="3000000" cy="3000000"/>
        </p:xfrm>
        <a:graphic>
          <a:graphicData uri="http://schemas.openxmlformats.org/drawingml/2006/table">
            <a:tbl>
              <a:tblPr>
                <a:noFill/>
                <a:tableStyleId>{AAF095B5-A26F-4478-878C-357C115B2AB3}</a:tableStyleId>
              </a:tblPr>
              <a:tblGrid>
                <a:gridCol w="24102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24181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40" name="Google Shape;440;p76"/>
          <p:cNvSpPr txBox="1"/>
          <p:nvPr/>
        </p:nvSpPr>
        <p:spPr>
          <a:xfrm>
            <a:off x="4657400" y="10083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HTML:</a:t>
            </a:r>
            <a:endParaRPr b="1" i="0" sz="1400" u="none" cap="none" strike="noStrike">
              <a:solidFill>
                <a:srgbClr val="000000"/>
              </a:solidFill>
              <a:latin typeface="DM Sans"/>
              <a:ea typeface="DM Sans"/>
              <a:cs typeface="DM Sans"/>
              <a:sym typeface="DM Sans"/>
            </a:endParaRPr>
          </a:p>
        </p:txBody>
      </p:sp>
      <p:sp>
        <p:nvSpPr>
          <p:cNvPr id="441" name="Google Shape;441;p76"/>
          <p:cNvSpPr txBox="1"/>
          <p:nvPr/>
        </p:nvSpPr>
        <p:spPr>
          <a:xfrm>
            <a:off x="4690950" y="37431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DM Sans"/>
                <a:ea typeface="DM Sans"/>
                <a:cs typeface="DM Sans"/>
                <a:sym typeface="DM Sans"/>
              </a:rPr>
              <a:t>CSS:</a:t>
            </a:r>
            <a:endParaRPr b="1" i="0" sz="1400" u="none" cap="none" strike="noStrike">
              <a:solidFill>
                <a:srgbClr val="000000"/>
              </a:solidFill>
              <a:latin typeface="DM Sans"/>
              <a:ea typeface="DM Sans"/>
              <a:cs typeface="DM Sans"/>
              <a:sym typeface="DM Sans"/>
            </a:endParaRPr>
          </a:p>
        </p:txBody>
      </p:sp>
      <p:graphicFrame>
        <p:nvGraphicFramePr>
          <p:cNvPr id="442" name="Google Shape;442;p76"/>
          <p:cNvGraphicFramePr/>
          <p:nvPr/>
        </p:nvGraphicFramePr>
        <p:xfrm>
          <a:off x="4685350" y="4073775"/>
          <a:ext cx="3000000" cy="3000000"/>
        </p:xfrm>
        <a:graphic>
          <a:graphicData uri="http://schemas.openxmlformats.org/drawingml/2006/table">
            <a:tbl>
              <a:tblPr>
                <a:noFill/>
                <a:tableStyleId>{AAF095B5-A26F-4478-878C-357C115B2AB3}</a:tableStyleId>
              </a:tblPr>
              <a:tblGrid>
                <a:gridCol w="24266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ul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ol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443" name="Google Shape;443;p76"/>
          <p:cNvPicPr preferRelativeResize="0"/>
          <p:nvPr/>
        </p:nvPicPr>
        <p:blipFill>
          <a:blip r:embed="rId3">
            <a:alphaModFix/>
          </a:blip>
          <a:stretch>
            <a:fillRect/>
          </a:stretch>
        </p:blipFill>
        <p:spPr>
          <a:xfrm>
            <a:off x="8393075" y="76200"/>
            <a:ext cx="750925" cy="750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Precedencia de declaraciones</a:t>
            </a:r>
            <a:endParaRPr b="1" sz="4000">
              <a:solidFill>
                <a:schemeClr val="dk1"/>
              </a:solidFill>
              <a:latin typeface="DM Sans"/>
              <a:ea typeface="DM Sans"/>
              <a:cs typeface="DM Sans"/>
              <a:sym typeface="DM Sans"/>
            </a:endParaRPr>
          </a:p>
        </p:txBody>
      </p:sp>
      <p:sp>
        <p:nvSpPr>
          <p:cNvPr id="449" name="Google Shape;449;p77"/>
          <p:cNvSpPr txBox="1"/>
          <p:nvPr/>
        </p:nvSpPr>
        <p:spPr>
          <a:xfrm>
            <a:off x="473350" y="1748550"/>
            <a:ext cx="3834600" cy="226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Cuando reglas distintas apuntan al mismo objeto: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Si son </a:t>
            </a:r>
            <a:r>
              <a:rPr b="1" lang="es" sz="1350">
                <a:solidFill>
                  <a:schemeClr val="dk1"/>
                </a:solidFill>
                <a:latin typeface="DM Sans"/>
                <a:ea typeface="DM Sans"/>
                <a:cs typeface="DM Sans"/>
                <a:sym typeface="DM Sans"/>
              </a:rPr>
              <a:t>propiedades distintas</a:t>
            </a:r>
            <a:r>
              <a:rPr lang="es" sz="1350">
                <a:solidFill>
                  <a:schemeClr val="dk1"/>
                </a:solidFill>
                <a:latin typeface="DM Sans"/>
                <a:ea typeface="DM Sans"/>
                <a:cs typeface="DM Sans"/>
                <a:sym typeface="DM Sans"/>
              </a:rPr>
              <a:t>, se suman (se combinan).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Si tienen </a:t>
            </a:r>
            <a:r>
              <a:rPr b="1" lang="es" sz="1350">
                <a:solidFill>
                  <a:schemeClr val="dk1"/>
                </a:solidFill>
                <a:latin typeface="DM Sans"/>
                <a:ea typeface="DM Sans"/>
                <a:cs typeface="DM Sans"/>
                <a:sym typeface="DM Sans"/>
              </a:rPr>
              <a:t>alguna propiedad repetida</a:t>
            </a:r>
            <a:r>
              <a:rPr lang="es" sz="1350">
                <a:solidFill>
                  <a:schemeClr val="dk1"/>
                </a:solidFill>
                <a:latin typeface="DM Sans"/>
                <a:ea typeface="DM Sans"/>
                <a:cs typeface="DM Sans"/>
                <a:sym typeface="DM Sans"/>
              </a:rPr>
              <a:t>, solo una queda. </a:t>
            </a:r>
            <a:br>
              <a:rPr lang="es" sz="1350">
                <a:solidFill>
                  <a:schemeClr val="dk1"/>
                </a:solidFill>
                <a:latin typeface="DM Sans"/>
                <a:ea typeface="DM Sans"/>
                <a:cs typeface="DM Sans"/>
                <a:sym typeface="DM Sans"/>
              </a:rPr>
            </a:br>
            <a:endParaRPr sz="1350">
              <a:latin typeface="DM Sans"/>
              <a:ea typeface="DM Sans"/>
              <a:cs typeface="DM Sans"/>
              <a:sym typeface="DM Sans"/>
            </a:endParaRPr>
          </a:p>
        </p:txBody>
      </p:sp>
      <p:sp>
        <p:nvSpPr>
          <p:cNvPr id="450" name="Google Shape;450;p77"/>
          <p:cNvSpPr txBox="1"/>
          <p:nvPr/>
        </p:nvSpPr>
        <p:spPr>
          <a:xfrm>
            <a:off x="4518700" y="1748550"/>
            <a:ext cx="3834600" cy="257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Esto es lo que se denomina </a:t>
            </a:r>
            <a:r>
              <a:rPr i="1" lang="es" sz="1350">
                <a:solidFill>
                  <a:schemeClr val="dk1"/>
                </a:solidFill>
                <a:latin typeface="DM Sans"/>
                <a:ea typeface="DM Sans"/>
                <a:cs typeface="DM Sans"/>
                <a:sym typeface="DM Sans"/>
              </a:rPr>
              <a:t>precedencia</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ID</a:t>
            </a:r>
            <a:r>
              <a:rPr lang="es" sz="1350">
                <a:solidFill>
                  <a:schemeClr val="dk1"/>
                </a:solidFill>
                <a:latin typeface="DM Sans"/>
                <a:ea typeface="DM Sans"/>
                <a:cs typeface="DM Sans"/>
                <a:sym typeface="DM Sans"/>
              </a:rPr>
              <a:t> pisa cualquier otra regla.</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Class </a:t>
            </a:r>
            <a:r>
              <a:rPr lang="es" sz="1350">
                <a:solidFill>
                  <a:schemeClr val="dk1"/>
                </a:solidFill>
                <a:latin typeface="DM Sans"/>
                <a:ea typeface="DM Sans"/>
                <a:cs typeface="DM Sans"/>
                <a:sym typeface="DM Sans"/>
              </a:rPr>
              <a:t>sobreescribe las reglas de etiqueta,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pero no las de </a:t>
            </a:r>
            <a:r>
              <a:rPr b="1" lang="es" sz="1350">
                <a:solidFill>
                  <a:schemeClr val="dk1"/>
                </a:solidFill>
                <a:latin typeface="DM Sans"/>
                <a:ea typeface="DM Sans"/>
                <a:cs typeface="DM Sans"/>
                <a:sym typeface="DM Sans"/>
              </a:rPr>
              <a:t>ID</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50000"/>
              </a:lnSpc>
              <a:spcBef>
                <a:spcPts val="0"/>
              </a:spcBef>
              <a:spcAft>
                <a:spcPts val="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Etiquetas </a:t>
            </a:r>
            <a:r>
              <a:rPr lang="es" sz="1350">
                <a:solidFill>
                  <a:schemeClr val="dk1"/>
                </a:solidFill>
                <a:latin typeface="DM Sans"/>
                <a:ea typeface="DM Sans"/>
                <a:cs typeface="DM Sans"/>
                <a:sym typeface="DM Sans"/>
              </a:rPr>
              <a:t>tienen la menor precedencia.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51" name="Google Shape;451;p77"/>
          <p:cNvSpPr txBox="1"/>
          <p:nvPr/>
        </p:nvSpPr>
        <p:spPr>
          <a:xfrm>
            <a:off x="2570400" y="4048975"/>
            <a:ext cx="4211700" cy="568200"/>
          </a:xfrm>
          <a:prstGeom prst="rect">
            <a:avLst/>
          </a:prstGeom>
          <a:noFill/>
          <a:ln cap="flat" cmpd="sng" w="19050">
            <a:solidFill>
              <a:srgbClr val="83AEF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s" sz="3000" u="none" cap="none" strike="noStrike">
                <a:solidFill>
                  <a:srgbClr val="000000"/>
                </a:solidFill>
                <a:latin typeface="DM Sans"/>
                <a:ea typeface="DM Sans"/>
                <a:cs typeface="DM Sans"/>
                <a:sym typeface="DM Sans"/>
              </a:rPr>
              <a:t>ID &gt; Class &gt; Etiquetas</a:t>
            </a:r>
            <a:endParaRPr b="1" sz="3000" u="none" cap="none" strike="noStrike">
              <a:solidFill>
                <a:srgbClr val="000000"/>
              </a:solidFill>
              <a:latin typeface="DM Sans"/>
              <a:ea typeface="DM Sans"/>
              <a:cs typeface="DM Sans"/>
              <a:sym typeface="DM Sans"/>
            </a:endParaRPr>
          </a:p>
        </p:txBody>
      </p:sp>
      <p:pic>
        <p:nvPicPr>
          <p:cNvPr id="452" name="Google Shape;452;p77"/>
          <p:cNvPicPr preferRelativeResize="0"/>
          <p:nvPr/>
        </p:nvPicPr>
        <p:blipFill>
          <a:blip r:embed="rId3">
            <a:alphaModFix/>
          </a:blip>
          <a:stretch>
            <a:fillRect/>
          </a:stretch>
        </p:blipFill>
        <p:spPr>
          <a:xfrm>
            <a:off x="8393075" y="76200"/>
            <a:ext cx="750925" cy="750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Estilos inline</a:t>
            </a:r>
            <a:endParaRPr b="1" sz="4000">
              <a:solidFill>
                <a:schemeClr val="dk1"/>
              </a:solidFill>
              <a:latin typeface="DM Sans"/>
              <a:ea typeface="DM Sans"/>
              <a:cs typeface="DM Sans"/>
              <a:sym typeface="DM Sans"/>
            </a:endParaRPr>
          </a:p>
        </p:txBody>
      </p:sp>
      <p:sp>
        <p:nvSpPr>
          <p:cNvPr id="458" name="Google Shape;458;p78"/>
          <p:cNvSpPr txBox="1"/>
          <p:nvPr/>
        </p:nvSpPr>
        <p:spPr>
          <a:xfrm>
            <a:off x="591700" y="1358425"/>
            <a:ext cx="4053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Si utilizas estilos inline, sobrescribirán cualquier estilo de las páginas externas de CSS. </a:t>
            </a:r>
            <a:br>
              <a:rPr lang="es" sz="1350">
                <a:solidFill>
                  <a:schemeClr val="dk1"/>
                </a:solidFill>
                <a:latin typeface="DM Sans"/>
                <a:ea typeface="DM Sans"/>
                <a:cs typeface="DM Sans"/>
                <a:sym typeface="DM Sans"/>
              </a:rPr>
            </a:br>
            <a:r>
              <a:rPr lang="es" sz="1350">
                <a:solidFill>
                  <a:schemeClr val="dk1"/>
                </a:solidFill>
                <a:latin typeface="DM Sans"/>
                <a:ea typeface="DM Sans"/>
                <a:cs typeface="DM Sans"/>
                <a:sym typeface="DM Sans"/>
              </a:rPr>
              <a:t>Se podría decir que los estilos inline son los que tienen una mayor especificidad, por lo tanto: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      </a:t>
            </a:r>
            <a:r>
              <a:rPr b="1" lang="es" sz="1350">
                <a:solidFill>
                  <a:schemeClr val="dk1"/>
                </a:solidFill>
                <a:highlight>
                  <a:srgbClr val="EAFF6A"/>
                </a:highlight>
                <a:latin typeface="DM Sans"/>
                <a:ea typeface="DM Sans"/>
                <a:cs typeface="DM Sans"/>
                <a:sym typeface="DM Sans"/>
              </a:rPr>
              <a:t>no es recomendable utilizarlos en tu página.</a:t>
            </a:r>
            <a:endParaRPr sz="1350">
              <a:solidFill>
                <a:schemeClr val="dk1"/>
              </a:solidFill>
              <a:latin typeface="DM Sans"/>
              <a:ea typeface="DM Sans"/>
              <a:cs typeface="DM Sans"/>
              <a:sym typeface="DM Sans"/>
            </a:endParaRPr>
          </a:p>
        </p:txBody>
      </p:sp>
      <p:sp>
        <p:nvSpPr>
          <p:cNvPr id="459" name="Google Shape;459;p78"/>
          <p:cNvSpPr/>
          <p:nvPr/>
        </p:nvSpPr>
        <p:spPr>
          <a:xfrm>
            <a:off x="591700" y="2327375"/>
            <a:ext cx="347100" cy="330600"/>
          </a:xfrm>
          <a:prstGeom prst="ellipse">
            <a:avLst/>
          </a:prstGeom>
          <a:solidFill>
            <a:schemeClr val="lt2"/>
          </a:solidFill>
          <a:ln cap="flat" cmpd="sng" w="19050">
            <a:solidFill>
              <a:srgbClr val="EAFF6A"/>
            </a:solidFill>
            <a:prstDash val="solid"/>
            <a:round/>
            <a:headEnd len="sm" w="sm" type="none"/>
            <a:tailEnd len="sm" w="sm" type="none"/>
          </a:ln>
        </p:spPr>
        <p:txBody>
          <a:bodyPr anchorCtr="0" anchor="ctr" bIns="91425" lIns="60000" spcFirstLastPara="1" rIns="91425" wrap="square" tIns="91425">
            <a:noAutofit/>
          </a:bodyPr>
          <a:lstStyle/>
          <a:p>
            <a:pPr indent="-28575" lvl="0" marL="0" rtl="0" algn="l">
              <a:spcBef>
                <a:spcPts val="0"/>
              </a:spcBef>
              <a:spcAft>
                <a:spcPts val="0"/>
              </a:spcAft>
              <a:buNone/>
            </a:pPr>
            <a:r>
              <a:rPr lang="es"/>
              <a:t>🚨</a:t>
            </a:r>
            <a:endParaRPr/>
          </a:p>
        </p:txBody>
      </p:sp>
      <p:graphicFrame>
        <p:nvGraphicFramePr>
          <p:cNvPr id="460" name="Google Shape;460;p78"/>
          <p:cNvGraphicFramePr/>
          <p:nvPr/>
        </p:nvGraphicFramePr>
        <p:xfrm>
          <a:off x="1632950" y="3127600"/>
          <a:ext cx="3000000" cy="3000000"/>
        </p:xfrm>
        <a:graphic>
          <a:graphicData uri="http://schemas.openxmlformats.org/drawingml/2006/table">
            <a:tbl>
              <a:tblPr>
                <a:noFill/>
                <a:tableStyleId>{AAF095B5-A26F-4478-878C-357C115B2AB3}</a:tableStyleId>
              </a:tblPr>
              <a:tblGrid>
                <a:gridCol w="60095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39" name="Google Shape;139;p4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40" name="Google Shape;140;p4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a:t>
            </a:r>
            <a:r>
              <a:rPr lang="es" sz="1350">
                <a:solidFill>
                  <a:schemeClr val="lt1"/>
                </a:solidFill>
                <a:latin typeface="DM Sans"/>
                <a:ea typeface="DM Sans"/>
                <a:cs typeface="DM Sans"/>
                <a:sym typeface="DM Sans"/>
              </a:rPr>
              <a:t> la sintaxis de CSS </a:t>
            </a:r>
            <a:endParaRPr sz="1350">
              <a:solidFill>
                <a:schemeClr val="lt1"/>
              </a:solidFill>
              <a:latin typeface="DM Sans"/>
              <a:ea typeface="DM Sans"/>
              <a:cs typeface="DM Sans"/>
              <a:sym typeface="DM Sans"/>
            </a:endParaRPr>
          </a:p>
        </p:txBody>
      </p:sp>
      <p:pic>
        <p:nvPicPr>
          <p:cNvPr id="141" name="Google Shape;141;p4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42" name="Google Shape;142;p43"/>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Incluir </a:t>
            </a:r>
            <a:r>
              <a:rPr lang="es" sz="1350">
                <a:solidFill>
                  <a:schemeClr val="lt1"/>
                </a:solidFill>
                <a:latin typeface="DM Sans"/>
                <a:ea typeface="DM Sans"/>
                <a:cs typeface="DM Sans"/>
                <a:sym typeface="DM Sans"/>
              </a:rPr>
              <a:t>CSS en nuestro Proyecto</a:t>
            </a:r>
            <a:endParaRPr sz="1350">
              <a:solidFill>
                <a:schemeClr val="lt1"/>
              </a:solidFill>
              <a:latin typeface="DM Sans"/>
              <a:ea typeface="DM Sans"/>
              <a:cs typeface="DM Sans"/>
              <a:sym typeface="DM Sans"/>
            </a:endParaRPr>
          </a:p>
        </p:txBody>
      </p:sp>
      <p:pic>
        <p:nvPicPr>
          <p:cNvPr id="143" name="Google Shape;143;p43"/>
          <p:cNvPicPr preferRelativeResize="0"/>
          <p:nvPr/>
        </p:nvPicPr>
        <p:blipFill>
          <a:blip r:embed="rId3">
            <a:alphaModFix/>
          </a:blip>
          <a:stretch>
            <a:fillRect/>
          </a:stretch>
        </p:blipFill>
        <p:spPr>
          <a:xfrm>
            <a:off x="2172738" y="3009863"/>
            <a:ext cx="196975" cy="196975"/>
          </a:xfrm>
          <a:prstGeom prst="rect">
            <a:avLst/>
          </a:prstGeom>
          <a:noFill/>
          <a:ln>
            <a:noFill/>
          </a:ln>
        </p:spPr>
      </p:pic>
      <p:sp>
        <p:nvSpPr>
          <p:cNvPr id="144" name="Google Shape;144;p43"/>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el uso de medidas, colores, fuentes y fondos en CSS</a:t>
            </a:r>
            <a:endParaRPr sz="1350">
              <a:solidFill>
                <a:schemeClr val="lt1"/>
              </a:solidFill>
              <a:latin typeface="DM Sans"/>
              <a:ea typeface="DM Sans"/>
              <a:cs typeface="DM Sans"/>
              <a:sym typeface="DM Sans"/>
            </a:endParaRPr>
          </a:p>
        </p:txBody>
      </p:sp>
      <p:cxnSp>
        <p:nvCxnSpPr>
          <p:cNvPr id="145" name="Google Shape;145;p43"/>
          <p:cNvCxnSpPr>
            <a:stCxn id="139" idx="2"/>
            <a:endCxn id="141"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46" name="Google Shape;146;p43"/>
          <p:cNvCxnSpPr>
            <a:stCxn id="141" idx="2"/>
            <a:endCxn id="143" idx="0"/>
          </p:cNvCxnSpPr>
          <p:nvPr/>
        </p:nvCxnSpPr>
        <p:spPr>
          <a:xfrm flipH="1" rot="-5400000">
            <a:off x="1953825" y="2692487"/>
            <a:ext cx="634200" cy="600"/>
          </a:xfrm>
          <a:prstGeom prst="bentConnector3">
            <a:avLst>
              <a:gd fmla="val 49998"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9"/>
          <p:cNvSpPr txBox="1"/>
          <p:nvPr/>
        </p:nvSpPr>
        <p:spPr>
          <a:xfrm>
            <a:off x="473350" y="619525"/>
            <a:ext cx="7166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Importancia de los selectores</a:t>
            </a:r>
            <a:endParaRPr b="1" sz="4000">
              <a:solidFill>
                <a:schemeClr val="dk1"/>
              </a:solidFill>
              <a:latin typeface="DM Sans"/>
              <a:ea typeface="DM Sans"/>
              <a:cs typeface="DM Sans"/>
              <a:sym typeface="DM Sans"/>
            </a:endParaRPr>
          </a:p>
        </p:txBody>
      </p:sp>
      <p:pic>
        <p:nvPicPr>
          <p:cNvPr id="466" name="Google Shape;466;p79"/>
          <p:cNvPicPr preferRelativeResize="0"/>
          <p:nvPr/>
        </p:nvPicPr>
        <p:blipFill>
          <a:blip r:embed="rId3">
            <a:alphaModFix/>
          </a:blip>
          <a:stretch>
            <a:fillRect/>
          </a:stretch>
        </p:blipFill>
        <p:spPr>
          <a:xfrm>
            <a:off x="8393075" y="76200"/>
            <a:ext cx="750925" cy="750925"/>
          </a:xfrm>
          <a:prstGeom prst="rect">
            <a:avLst/>
          </a:prstGeom>
          <a:noFill/>
          <a:ln>
            <a:noFill/>
          </a:ln>
        </p:spPr>
      </p:pic>
      <p:grpSp>
        <p:nvGrpSpPr>
          <p:cNvPr id="467" name="Google Shape;467;p79"/>
          <p:cNvGrpSpPr/>
          <p:nvPr/>
        </p:nvGrpSpPr>
        <p:grpSpPr>
          <a:xfrm>
            <a:off x="1805850" y="2082850"/>
            <a:ext cx="5899175" cy="2294850"/>
            <a:chOff x="1805850" y="2082850"/>
            <a:chExt cx="5899175" cy="2294850"/>
          </a:xfrm>
        </p:grpSpPr>
        <p:pic>
          <p:nvPicPr>
            <p:cNvPr id="468" name="Google Shape;468;p79">
              <a:hlinkClick r:id="rId4"/>
            </p:cNvPr>
            <p:cNvPicPr preferRelativeResize="0"/>
            <p:nvPr/>
          </p:nvPicPr>
          <p:blipFill rotWithShape="1">
            <a:blip r:embed="rId5">
              <a:alphaModFix/>
            </a:blip>
            <a:srcRect b="35806" l="0" r="0" t="0"/>
            <a:stretch/>
          </p:blipFill>
          <p:spPr>
            <a:xfrm>
              <a:off x="1832525" y="2082850"/>
              <a:ext cx="5844875" cy="1866326"/>
            </a:xfrm>
            <a:prstGeom prst="rect">
              <a:avLst/>
            </a:prstGeom>
            <a:noFill/>
            <a:ln>
              <a:noFill/>
            </a:ln>
          </p:spPr>
        </p:pic>
        <p:sp>
          <p:nvSpPr>
            <p:cNvPr id="469" name="Google Shape;469;p79"/>
            <p:cNvSpPr txBox="1"/>
            <p:nvPr/>
          </p:nvSpPr>
          <p:spPr>
            <a:xfrm>
              <a:off x="1805850"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 la </a:t>
              </a:r>
              <a:r>
                <a:rPr b="1" i="0" lang="es" sz="1350" u="none" cap="none" strike="noStrike">
                  <a:solidFill>
                    <a:schemeClr val="dk1"/>
                  </a:solidFill>
                  <a:highlight>
                    <a:srgbClr val="EAFF6A"/>
                  </a:highlight>
                  <a:latin typeface="DM Sans"/>
                  <a:ea typeface="DM Sans"/>
                  <a:cs typeface="DM Sans"/>
                  <a:sym typeface="DM Sans"/>
                </a:rPr>
                <a:t>Etiqueta</a:t>
              </a:r>
              <a:r>
                <a:rPr b="1" i="0" lang="es" sz="1400" u="none" cap="none" strike="noStrike">
                  <a:solidFill>
                    <a:schemeClr val="dk1"/>
                  </a:solidFill>
                  <a:highlight>
                    <a:srgbClr val="EAFF6A"/>
                  </a:highlight>
                  <a:latin typeface="Helvetica Neue"/>
                  <a:ea typeface="Helvetica Neue"/>
                  <a:cs typeface="Helvetica Neue"/>
                  <a:sym typeface="Helvetica Neue"/>
                </a:rPr>
                <a:t>.</a:t>
              </a:r>
              <a:endParaRPr b="1" i="0" sz="1400" u="none" cap="none" strike="noStrike">
                <a:solidFill>
                  <a:schemeClr val="dk1"/>
                </a:solidFill>
                <a:highlight>
                  <a:srgbClr val="EAFF6A"/>
                </a:highlight>
                <a:latin typeface="Helvetica Neue"/>
                <a:ea typeface="Helvetica Neue"/>
                <a:cs typeface="Helvetica Neue"/>
                <a:sym typeface="Helvetica Neue"/>
              </a:endParaRPr>
            </a:p>
          </p:txBody>
        </p:sp>
        <p:sp>
          <p:nvSpPr>
            <p:cNvPr id="470" name="Google Shape;470;p79"/>
            <p:cNvSpPr txBox="1"/>
            <p:nvPr/>
          </p:nvSpPr>
          <p:spPr>
            <a:xfrm>
              <a:off x="3363475"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 la </a:t>
              </a:r>
              <a:r>
                <a:rPr b="1" lang="es" sz="1350">
                  <a:solidFill>
                    <a:schemeClr val="dk1"/>
                  </a:solidFill>
                  <a:highlight>
                    <a:srgbClr val="EAFF6A"/>
                  </a:highlight>
                  <a:latin typeface="DM Sans"/>
                  <a:ea typeface="DM Sans"/>
                  <a:cs typeface="DM Sans"/>
                  <a:sym typeface="DM Sans"/>
                </a:rPr>
                <a:t>Class</a:t>
              </a:r>
              <a:r>
                <a:rPr b="1" i="0" lang="es" sz="1400" u="none" cap="none" strike="noStrike">
                  <a:solidFill>
                    <a:schemeClr val="dk1"/>
                  </a:solidFill>
                  <a:highlight>
                    <a:srgbClr val="EAFF6A"/>
                  </a:highlight>
                  <a:latin typeface="Helvetica Neue"/>
                  <a:ea typeface="Helvetica Neue"/>
                  <a:cs typeface="Helvetica Neue"/>
                  <a:sym typeface="Helvetica Neue"/>
                </a:rPr>
                <a:t>.</a:t>
              </a:r>
              <a:endParaRPr b="1" i="0" sz="1400" u="none" cap="none" strike="noStrike">
                <a:solidFill>
                  <a:schemeClr val="dk1"/>
                </a:solidFill>
                <a:highlight>
                  <a:srgbClr val="EAFF6A"/>
                </a:highlight>
                <a:latin typeface="Helvetica Neue"/>
                <a:ea typeface="Helvetica Neue"/>
                <a:cs typeface="Helvetica Neue"/>
                <a:sym typeface="Helvetica Neue"/>
              </a:endParaRPr>
            </a:p>
          </p:txBody>
        </p:sp>
        <p:sp>
          <p:nvSpPr>
            <p:cNvPr id="471" name="Google Shape;471;p79"/>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 al</a:t>
              </a:r>
              <a:r>
                <a:rPr b="1" lang="es" sz="1350">
                  <a:solidFill>
                    <a:schemeClr val="dk1"/>
                  </a:solidFill>
                  <a:highlight>
                    <a:srgbClr val="EAFF6A"/>
                  </a:highlight>
                  <a:latin typeface="DM Sans"/>
                  <a:ea typeface="DM Sans"/>
                  <a:cs typeface="DM Sans"/>
                  <a:sym typeface="DM Sans"/>
                </a:rPr>
                <a:t> ID</a:t>
              </a:r>
              <a:r>
                <a:rPr i="0" lang="es" sz="1350" u="none" cap="none" strike="noStrike">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sp>
          <p:nvSpPr>
            <p:cNvPr id="472" name="Google Shape;472;p79"/>
            <p:cNvSpPr txBox="1"/>
            <p:nvPr/>
          </p:nvSpPr>
          <p:spPr>
            <a:xfrm>
              <a:off x="6243125" y="3909400"/>
              <a:ext cx="14619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s" sz="1350" u="none" cap="none" strike="noStrike">
                  <a:solidFill>
                    <a:schemeClr val="dk1"/>
                  </a:solidFill>
                  <a:latin typeface="DM Sans"/>
                  <a:ea typeface="DM Sans"/>
                  <a:cs typeface="DM Sans"/>
                  <a:sym typeface="DM Sans"/>
                </a:rPr>
                <a:t>Estilo aplicado</a:t>
              </a:r>
              <a:br>
                <a:rPr i="0" lang="es" sz="1350" u="none" cap="none" strike="noStrike">
                  <a:solidFill>
                    <a:schemeClr val="dk1"/>
                  </a:solidFill>
                  <a:latin typeface="DM Sans"/>
                  <a:ea typeface="DM Sans"/>
                  <a:cs typeface="DM Sans"/>
                  <a:sym typeface="DM Sans"/>
                </a:rPr>
              </a:br>
              <a:r>
                <a:rPr b="1" lang="es" sz="1350">
                  <a:solidFill>
                    <a:schemeClr val="dk1"/>
                  </a:solidFill>
                  <a:highlight>
                    <a:srgbClr val="EAFF6A"/>
                  </a:highlight>
                  <a:latin typeface="DM Sans"/>
                  <a:ea typeface="DM Sans"/>
                  <a:cs typeface="DM Sans"/>
                  <a:sym typeface="DM Sans"/>
                </a:rPr>
                <a:t>Inline</a:t>
              </a:r>
              <a:r>
                <a:rPr i="0" lang="es" sz="1350" u="none" cap="none" strike="noStrike">
                  <a:solidFill>
                    <a:schemeClr val="dk1"/>
                  </a:solidFill>
                  <a:latin typeface="DM Sans"/>
                  <a:ea typeface="DM Sans"/>
                  <a:cs typeface="DM Sans"/>
                  <a:sym typeface="DM Sans"/>
                </a:rPr>
                <a:t>.</a:t>
              </a:r>
              <a:endParaRPr i="0" sz="1350" u="none" cap="none" strike="noStrike">
                <a:solidFill>
                  <a:schemeClr val="dk1"/>
                </a:solidFill>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pSp>
        <p:nvGrpSpPr>
          <p:cNvPr id="477" name="Google Shape;477;p80"/>
          <p:cNvGrpSpPr/>
          <p:nvPr/>
        </p:nvGrpSpPr>
        <p:grpSpPr>
          <a:xfrm>
            <a:off x="457338" y="468286"/>
            <a:ext cx="431100" cy="431100"/>
            <a:chOff x="4616400" y="1950761"/>
            <a:chExt cx="431100" cy="431100"/>
          </a:xfrm>
        </p:grpSpPr>
        <p:sp>
          <p:nvSpPr>
            <p:cNvPr id="478" name="Google Shape;478;p80"/>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80"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80" name="Google Shape;480;p80"/>
          <p:cNvSpPr txBox="1"/>
          <p:nvPr/>
        </p:nvSpPr>
        <p:spPr>
          <a:xfrm>
            <a:off x="457350" y="1820575"/>
            <a:ext cx="8170800" cy="154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 </a:t>
            </a:r>
            <a:r>
              <a:rPr lang="es" sz="1600">
                <a:solidFill>
                  <a:schemeClr val="lt1"/>
                </a:solidFill>
                <a:latin typeface="DM Sans"/>
                <a:ea typeface="DM Sans"/>
                <a:cs typeface="DM Sans"/>
                <a:sym typeface="DM Sans"/>
              </a:rPr>
              <a:t>Si tienes 3 reglas CSS, es poco probable que “choquen”, pero en un CSS extenso es más común.  </a:t>
            </a:r>
            <a:endParaRPr sz="1600">
              <a:solidFill>
                <a:schemeClr val="lt1"/>
              </a:solidFill>
              <a:latin typeface="DM Sans"/>
              <a:ea typeface="DM Sans"/>
              <a:cs typeface="DM Sans"/>
              <a:sym typeface="DM Sans"/>
            </a:endParaRPr>
          </a:p>
          <a:p>
            <a:pPr indent="0" lvl="0" marL="0" rtl="0" algn="l">
              <a:spcBef>
                <a:spcPts val="1000"/>
              </a:spcBef>
              <a:spcAft>
                <a:spcPts val="1000"/>
              </a:spcAft>
              <a:buNone/>
            </a:pPr>
            <a:r>
              <a:rPr lang="es" sz="1600">
                <a:solidFill>
                  <a:schemeClr val="lt1"/>
                </a:solidFill>
                <a:latin typeface="DM Sans"/>
                <a:ea typeface="DM Sans"/>
                <a:cs typeface="DM Sans"/>
                <a:sym typeface="DM Sans"/>
              </a:rPr>
              <a:t>👉 La declaración !important; corta la precedencia.  Se escribe después del valor de la propiedad CSS que se quiere convertir en la más importante.  Se utiliza un !important; por cada valor a pisar.  </a:t>
            </a:r>
            <a:endParaRPr sz="1600">
              <a:solidFill>
                <a:schemeClr val="lt1"/>
              </a:solidFill>
              <a:latin typeface="DM Sans"/>
              <a:ea typeface="DM Sans"/>
              <a:cs typeface="DM Sans"/>
              <a:sym typeface="DM Sans"/>
            </a:endParaRPr>
          </a:p>
        </p:txBody>
      </p:sp>
      <p:sp>
        <p:nvSpPr>
          <p:cNvPr id="481" name="Google Shape;481;p8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!IMPORTANT;</a:t>
            </a:r>
            <a:endParaRPr b="1" sz="4000">
              <a:solidFill>
                <a:srgbClr val="EAFF6A"/>
              </a:solidFill>
              <a:latin typeface="DM Sans"/>
              <a:ea typeface="DM Sans"/>
              <a:cs typeface="DM Sans"/>
              <a:sym typeface="DM Sans"/>
            </a:endParaRPr>
          </a:p>
        </p:txBody>
      </p:sp>
      <p:sp>
        <p:nvSpPr>
          <p:cNvPr id="482" name="Google Shape;482;p8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
        <p:nvSpPr>
          <p:cNvPr id="483" name="Google Shape;483;p80"/>
          <p:cNvSpPr txBox="1"/>
          <p:nvPr/>
        </p:nvSpPr>
        <p:spPr>
          <a:xfrm>
            <a:off x="713675" y="3692150"/>
            <a:ext cx="78687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Clr>
                <a:schemeClr val="dk1"/>
              </a:buClr>
              <a:buSzPts val="1600"/>
              <a:buFont typeface="Arial"/>
              <a:buNone/>
            </a:pPr>
            <a:r>
              <a:rPr b="1" lang="es" sz="1600">
                <a:solidFill>
                  <a:srgbClr val="EAFF6A"/>
                </a:solidFill>
                <a:latin typeface="DM Sans"/>
                <a:ea typeface="DM Sans"/>
                <a:cs typeface="DM Sans"/>
                <a:sym typeface="DM Sans"/>
              </a:rPr>
              <a:t>Si necesitás más de 5 </a:t>
            </a:r>
            <a:r>
              <a:rPr b="1" i="1" lang="es" sz="1600">
                <a:solidFill>
                  <a:srgbClr val="EAFF6A"/>
                </a:solidFill>
                <a:latin typeface="DM Sans"/>
                <a:ea typeface="DM Sans"/>
                <a:cs typeface="DM Sans"/>
                <a:sym typeface="DM Sans"/>
              </a:rPr>
              <a:t>!important;</a:t>
            </a:r>
            <a:r>
              <a:rPr b="1" lang="es" sz="1600">
                <a:solidFill>
                  <a:srgbClr val="EAFF6A"/>
                </a:solidFill>
                <a:latin typeface="DM Sans"/>
                <a:ea typeface="DM Sans"/>
                <a:cs typeface="DM Sans"/>
                <a:sym typeface="DM Sans"/>
              </a:rPr>
              <a:t> en todo tu CSS, algo estás haciendo mal 😓</a:t>
            </a:r>
            <a:r>
              <a:rPr b="1" lang="es">
                <a:solidFill>
                  <a:schemeClr val="dk1"/>
                </a:solidFill>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Reset</a:t>
            </a:r>
            <a:endParaRPr b="1" sz="4000">
              <a:solidFill>
                <a:srgbClr val="EA90FF"/>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82"/>
          <p:cNvGrpSpPr/>
          <p:nvPr/>
        </p:nvGrpSpPr>
        <p:grpSpPr>
          <a:xfrm>
            <a:off x="457338" y="468286"/>
            <a:ext cx="431100" cy="431100"/>
            <a:chOff x="4616400" y="1950761"/>
            <a:chExt cx="431100" cy="431100"/>
          </a:xfrm>
        </p:grpSpPr>
        <p:sp>
          <p:nvSpPr>
            <p:cNvPr id="494" name="Google Shape;494;p82"/>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82"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96" name="Google Shape;496;p82"/>
          <p:cNvSpPr txBox="1"/>
          <p:nvPr/>
        </p:nvSpPr>
        <p:spPr>
          <a:xfrm>
            <a:off x="486600" y="1775000"/>
            <a:ext cx="8395200" cy="173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 </a:t>
            </a:r>
            <a:r>
              <a:rPr lang="es">
                <a:solidFill>
                  <a:schemeClr val="lt1"/>
                </a:solidFill>
                <a:latin typeface="DM Sans"/>
                <a:ea typeface="DM Sans"/>
                <a:cs typeface="DM Sans"/>
                <a:sym typeface="DM Sans"/>
              </a:rPr>
              <a:t>Los reset CSS contienen en su código fuente definiciones para propiedades problemáticas, que los diseñadores necesitan unificar desde un principio.</a:t>
            </a:r>
            <a:endParaRPr>
              <a:solidFill>
                <a:schemeClr val="lt1"/>
              </a:solidFill>
              <a:latin typeface="DM Sans"/>
              <a:ea typeface="DM Sans"/>
              <a:cs typeface="DM Sans"/>
              <a:sym typeface="DM Sans"/>
            </a:endParaRPr>
          </a:p>
          <a:p>
            <a:pPr indent="0" lvl="0" marL="0" rtl="0" algn="l">
              <a:spcBef>
                <a:spcPts val="1000"/>
              </a:spcBef>
              <a:spcAft>
                <a:spcPts val="0"/>
              </a:spcAft>
              <a:buNone/>
            </a:pPr>
            <a:r>
              <a:rPr lang="es">
                <a:solidFill>
                  <a:schemeClr val="lt1"/>
                </a:solidFill>
                <a:latin typeface="DM Sans"/>
                <a:ea typeface="DM Sans"/>
                <a:cs typeface="DM Sans"/>
                <a:sym typeface="DM Sans"/>
              </a:rPr>
              <a:t>Por ejemplo, la mayoría de navegadores establece un margen por defecto entre el contenido de la página web y su propia ventana, cuyo valor varía de un navegador a otro.</a:t>
            </a:r>
            <a:endParaRPr>
              <a:solidFill>
                <a:schemeClr val="lt1"/>
              </a:solidFill>
              <a:latin typeface="DM Sans"/>
              <a:ea typeface="DM Sans"/>
              <a:cs typeface="DM Sans"/>
              <a:sym typeface="DM Sans"/>
            </a:endParaRPr>
          </a:p>
          <a:p>
            <a:pPr indent="0" lvl="0" marL="0" rtl="0" algn="l">
              <a:spcBef>
                <a:spcPts val="1000"/>
              </a:spcBef>
              <a:spcAft>
                <a:spcPts val="1000"/>
              </a:spcAft>
              <a:buNone/>
            </a:pPr>
            <a:r>
              <a:rPr lang="es">
                <a:solidFill>
                  <a:schemeClr val="lt1"/>
                </a:solidFill>
                <a:latin typeface="DM Sans"/>
                <a:ea typeface="DM Sans"/>
                <a:cs typeface="DM Sans"/>
                <a:sym typeface="DM Sans"/>
              </a:rPr>
              <a:t>👉Para subsanar esa diferencia, los diseñadores y las diseñadoras de sitios webs suelen declarar la siguiente línea al comienzo de sus hojas de estilo:</a:t>
            </a:r>
            <a:endParaRPr>
              <a:solidFill>
                <a:schemeClr val="lt1"/>
              </a:solidFill>
              <a:latin typeface="DM Sans"/>
              <a:ea typeface="DM Sans"/>
              <a:cs typeface="DM Sans"/>
              <a:sym typeface="DM Sans"/>
            </a:endParaRPr>
          </a:p>
        </p:txBody>
      </p:sp>
      <p:sp>
        <p:nvSpPr>
          <p:cNvPr id="497" name="Google Shape;497;p82"/>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Reseteo CSS</a:t>
            </a:r>
            <a:endParaRPr b="1" sz="4000">
              <a:solidFill>
                <a:srgbClr val="EAFF6A"/>
              </a:solidFill>
              <a:latin typeface="DM Sans"/>
              <a:ea typeface="DM Sans"/>
              <a:cs typeface="DM Sans"/>
              <a:sym typeface="DM Sans"/>
            </a:endParaRPr>
          </a:p>
        </p:txBody>
      </p:sp>
      <p:sp>
        <p:nvSpPr>
          <p:cNvPr id="498" name="Google Shape;498;p8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
        <p:nvSpPr>
          <p:cNvPr id="499" name="Google Shape;499;p82"/>
          <p:cNvSpPr txBox="1"/>
          <p:nvPr/>
        </p:nvSpPr>
        <p:spPr>
          <a:xfrm>
            <a:off x="3511450" y="3418375"/>
            <a:ext cx="2535000" cy="139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Margin:0</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padding:0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Reset CSS</a:t>
            </a:r>
            <a:endParaRPr b="1" sz="4000">
              <a:solidFill>
                <a:schemeClr val="dk1"/>
              </a:solidFill>
              <a:latin typeface="DM Sans"/>
              <a:ea typeface="DM Sans"/>
              <a:cs typeface="DM Sans"/>
              <a:sym typeface="DM Sans"/>
            </a:endParaRPr>
          </a:p>
        </p:txBody>
      </p:sp>
      <p:sp>
        <p:nvSpPr>
          <p:cNvPr id="505" name="Google Shape;505;p83"/>
          <p:cNvSpPr txBox="1"/>
          <p:nvPr/>
        </p:nvSpPr>
        <p:spPr>
          <a:xfrm>
            <a:off x="473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sz="1350">
              <a:latin typeface="DM Sans"/>
              <a:ea typeface="DM Sans"/>
              <a:cs typeface="DM Sans"/>
              <a:sym typeface="DM Sans"/>
            </a:endParaRPr>
          </a:p>
        </p:txBody>
      </p:sp>
      <p:sp>
        <p:nvSpPr>
          <p:cNvPr id="506" name="Google Shape;506;p8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highlight>
                  <a:srgbClr val="EAFF6A"/>
                </a:highlight>
                <a:latin typeface="DM Sans"/>
                <a:ea typeface="DM Sans"/>
                <a:cs typeface="DM Sans"/>
                <a:sym typeface="DM Sans"/>
              </a:rPr>
              <a:t>Atención: los reset CSS pueden contener esa y otras muchas líneas de código que, en su conjunto, servirán al diseñador/a web para unificar su visualización entre navegadores.</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Primeras </a:t>
            </a:r>
            <a:r>
              <a:rPr b="1" lang="es" sz="4000">
                <a:solidFill>
                  <a:srgbClr val="83AEFB"/>
                </a:solidFill>
                <a:latin typeface="DM Sans"/>
                <a:ea typeface="DM Sans"/>
                <a:cs typeface="DM Sans"/>
                <a:sym typeface="DM Sans"/>
              </a:rPr>
              <a:t>propiedades</a:t>
            </a:r>
            <a:endParaRPr b="1" sz="4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Propiedad: color</a:t>
            </a:r>
            <a:endParaRPr b="1" sz="4000">
              <a:solidFill>
                <a:schemeClr val="dk1"/>
              </a:solidFill>
              <a:latin typeface="DM Sans"/>
              <a:ea typeface="DM Sans"/>
              <a:cs typeface="DM Sans"/>
              <a:sym typeface="DM Sans"/>
            </a:endParaRPr>
          </a:p>
        </p:txBody>
      </p:sp>
      <p:sp>
        <p:nvSpPr>
          <p:cNvPr id="517" name="Google Shape;517;p85"/>
          <p:cNvSpPr txBox="1"/>
          <p:nvPr/>
        </p:nvSpPr>
        <p:spPr>
          <a:xfrm>
            <a:off x="473350" y="1870900"/>
            <a:ext cx="4658700" cy="236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 Mediante esta propiedad, podrás </a:t>
            </a:r>
            <a:r>
              <a:rPr lang="es" sz="1350">
                <a:highlight>
                  <a:srgbClr val="EAFF6A"/>
                </a:highlight>
                <a:latin typeface="DM Sans"/>
                <a:ea typeface="DM Sans"/>
                <a:cs typeface="DM Sans"/>
                <a:sym typeface="DM Sans"/>
              </a:rPr>
              <a:t>agregar color a los textos de tu sitio.</a:t>
            </a:r>
            <a:endParaRPr sz="1350">
              <a:highlight>
                <a:srgbClr val="EAFF6A"/>
              </a:highlight>
              <a:latin typeface="DM Sans"/>
              <a:ea typeface="DM Sans"/>
              <a:cs typeface="DM Sans"/>
              <a:sym typeface="DM Sans"/>
            </a:endParaRPr>
          </a:p>
          <a:p>
            <a:pPr indent="0" lvl="0" marL="0" rtl="0" algn="l">
              <a:spcBef>
                <a:spcPts val="1000"/>
              </a:spcBef>
              <a:spcAft>
                <a:spcPts val="0"/>
              </a:spcAft>
              <a:buNone/>
            </a:pPr>
            <a:r>
              <a:rPr lang="es" sz="1350">
                <a:latin typeface="DM Sans"/>
                <a:ea typeface="DM Sans"/>
                <a:cs typeface="DM Sans"/>
                <a:sym typeface="DM Sans"/>
              </a:rPr>
              <a:t>Existen distintos valores, pero nos centraremos en 3:</a:t>
            </a:r>
            <a:endParaRPr sz="1350">
              <a:latin typeface="DM Sans"/>
              <a:ea typeface="DM Sans"/>
              <a:cs typeface="DM Sans"/>
              <a:sym typeface="DM Sans"/>
            </a:endParaRPr>
          </a:p>
          <a:p>
            <a:pPr indent="0" lvl="0" marL="457200" rtl="0" algn="l">
              <a:spcBef>
                <a:spcPts val="1000"/>
              </a:spcBef>
              <a:spcAft>
                <a:spcPts val="0"/>
              </a:spcAft>
              <a:buNone/>
            </a:pPr>
            <a:r>
              <a:rPr lang="es" sz="1350">
                <a:solidFill>
                  <a:srgbClr val="EA90FF"/>
                </a:solidFill>
                <a:latin typeface="DM Sans"/>
                <a:ea typeface="DM Sans"/>
                <a:cs typeface="DM Sans"/>
                <a:sym typeface="DM Sans"/>
              </a:rPr>
              <a:t>✓</a:t>
            </a:r>
            <a:r>
              <a:rPr lang="es" sz="1350">
                <a:latin typeface="DM Sans"/>
                <a:ea typeface="DM Sans"/>
                <a:cs typeface="DM Sans"/>
                <a:sym typeface="DM Sans"/>
              </a:rPr>
              <a:t> Por </a:t>
            </a:r>
            <a:r>
              <a:rPr b="1" lang="es" sz="1350">
                <a:latin typeface="DM Sans"/>
                <a:ea typeface="DM Sans"/>
                <a:cs typeface="DM Sans"/>
                <a:sym typeface="DM Sans"/>
              </a:rPr>
              <a:t>nombre del color</a:t>
            </a:r>
            <a:r>
              <a:rPr lang="es" sz="1350">
                <a:latin typeface="DM Sans"/>
                <a:ea typeface="DM Sans"/>
                <a:cs typeface="DM Sans"/>
                <a:sym typeface="DM Sans"/>
              </a:rPr>
              <a:t> (ej: red).</a:t>
            </a:r>
            <a:endParaRPr sz="1350">
              <a:latin typeface="DM Sans"/>
              <a:ea typeface="DM Sans"/>
              <a:cs typeface="DM Sans"/>
              <a:sym typeface="DM Sans"/>
            </a:endParaRPr>
          </a:p>
          <a:p>
            <a:pPr indent="0" lvl="0" marL="457200" rtl="0" algn="l">
              <a:spcBef>
                <a:spcPts val="1000"/>
              </a:spcBef>
              <a:spcAft>
                <a:spcPts val="0"/>
              </a:spcAft>
              <a:buNone/>
            </a:pPr>
            <a:r>
              <a:rPr lang="es" sz="1350">
                <a:solidFill>
                  <a:srgbClr val="EA90FF"/>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b="1" lang="es" sz="1350">
                <a:latin typeface="DM Sans"/>
                <a:ea typeface="DM Sans"/>
                <a:cs typeface="DM Sans"/>
                <a:sym typeface="DM Sans"/>
              </a:rPr>
              <a:t>Hexadecimal </a:t>
            </a:r>
            <a:r>
              <a:rPr lang="es" sz="1350">
                <a:latin typeface="DM Sans"/>
                <a:ea typeface="DM Sans"/>
                <a:cs typeface="DM Sans"/>
                <a:sym typeface="DM Sans"/>
              </a:rPr>
              <a:t>(ej: #ffffff).</a:t>
            </a:r>
            <a:endParaRPr sz="1350">
              <a:latin typeface="DM Sans"/>
              <a:ea typeface="DM Sans"/>
              <a:cs typeface="DM Sans"/>
              <a:sym typeface="DM Sans"/>
            </a:endParaRPr>
          </a:p>
          <a:p>
            <a:pPr indent="0" lvl="0" marL="457200" rtl="0" algn="l">
              <a:spcBef>
                <a:spcPts val="1000"/>
              </a:spcBef>
              <a:spcAft>
                <a:spcPts val="100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b="1" lang="es" sz="1350">
                <a:latin typeface="DM Sans"/>
                <a:ea typeface="DM Sans"/>
                <a:cs typeface="DM Sans"/>
                <a:sym typeface="DM Sans"/>
              </a:rPr>
              <a:t>RGB </a:t>
            </a:r>
            <a:r>
              <a:rPr lang="es" sz="1350">
                <a:latin typeface="DM Sans"/>
                <a:ea typeface="DM Sans"/>
                <a:cs typeface="DM Sans"/>
                <a:sym typeface="DM Sans"/>
              </a:rPr>
              <a:t>(por ejemplo: </a:t>
            </a:r>
            <a:r>
              <a:rPr lang="es" sz="1350">
                <a:solidFill>
                  <a:srgbClr val="FF0000"/>
                </a:solidFill>
                <a:latin typeface="DM Sans"/>
                <a:ea typeface="DM Sans"/>
                <a:cs typeface="DM Sans"/>
                <a:sym typeface="DM Sans"/>
              </a:rPr>
              <a:t>50</a:t>
            </a:r>
            <a:r>
              <a:rPr lang="es" sz="1350">
                <a:latin typeface="DM Sans"/>
                <a:ea typeface="DM Sans"/>
                <a:cs typeface="DM Sans"/>
                <a:sym typeface="DM Sans"/>
              </a:rPr>
              <a:t>, </a:t>
            </a:r>
            <a:r>
              <a:rPr lang="es" sz="1350">
                <a:solidFill>
                  <a:srgbClr val="6AA84F"/>
                </a:solidFill>
                <a:latin typeface="DM Sans"/>
                <a:ea typeface="DM Sans"/>
                <a:cs typeface="DM Sans"/>
                <a:sym typeface="DM Sans"/>
              </a:rPr>
              <a:t>212</a:t>
            </a:r>
            <a:r>
              <a:rPr lang="es" sz="1350">
                <a:latin typeface="DM Sans"/>
                <a:ea typeface="DM Sans"/>
                <a:cs typeface="DM Sans"/>
                <a:sym typeface="DM Sans"/>
              </a:rPr>
              <a:t>, </a:t>
            </a:r>
            <a:r>
              <a:rPr lang="es" sz="1350">
                <a:solidFill>
                  <a:srgbClr val="0000FF"/>
                </a:solidFill>
                <a:latin typeface="DM Sans"/>
                <a:ea typeface="DM Sans"/>
                <a:cs typeface="DM Sans"/>
                <a:sym typeface="DM Sans"/>
              </a:rPr>
              <a:t>227</a:t>
            </a:r>
            <a:r>
              <a:rPr lang="es" sz="1350">
                <a:latin typeface="DM Sans"/>
                <a:ea typeface="DM Sans"/>
                <a:cs typeface="DM Sans"/>
                <a:sym typeface="DM Sans"/>
              </a:rPr>
              <a:t>). Si agregas un valor más, puedes manejar su opacidad. (</a:t>
            </a:r>
            <a:r>
              <a:rPr lang="es" sz="1350">
                <a:solidFill>
                  <a:srgbClr val="FF0000"/>
                </a:solidFill>
                <a:latin typeface="DM Sans"/>
                <a:ea typeface="DM Sans"/>
                <a:cs typeface="DM Sans"/>
                <a:sym typeface="DM Sans"/>
              </a:rPr>
              <a:t>red</a:t>
            </a:r>
            <a:r>
              <a:rPr lang="es" sz="1350">
                <a:latin typeface="DM Sans"/>
                <a:ea typeface="DM Sans"/>
                <a:cs typeface="DM Sans"/>
                <a:sym typeface="DM Sans"/>
              </a:rPr>
              <a:t>, </a:t>
            </a:r>
            <a:r>
              <a:rPr lang="es" sz="1350">
                <a:solidFill>
                  <a:srgbClr val="6AA84F"/>
                </a:solidFill>
                <a:latin typeface="DM Sans"/>
                <a:ea typeface="DM Sans"/>
                <a:cs typeface="DM Sans"/>
                <a:sym typeface="DM Sans"/>
              </a:rPr>
              <a:t>green</a:t>
            </a:r>
            <a:r>
              <a:rPr lang="es" sz="1350">
                <a:latin typeface="DM Sans"/>
                <a:ea typeface="DM Sans"/>
                <a:cs typeface="DM Sans"/>
                <a:sym typeface="DM Sans"/>
              </a:rPr>
              <a:t>, </a:t>
            </a:r>
            <a:r>
              <a:rPr lang="es" sz="1350">
                <a:solidFill>
                  <a:srgbClr val="0000FF"/>
                </a:solidFill>
                <a:latin typeface="DM Sans"/>
                <a:ea typeface="DM Sans"/>
                <a:cs typeface="DM Sans"/>
                <a:sym typeface="DM Sans"/>
              </a:rPr>
              <a:t>blue</a:t>
            </a:r>
            <a:r>
              <a:rPr lang="es" sz="1350">
                <a:latin typeface="DM Sans"/>
                <a:ea typeface="DM Sans"/>
                <a:cs typeface="DM Sans"/>
                <a:sym typeface="DM Sans"/>
              </a:rPr>
              <a:t>) cada color permite hasta 256 valores.</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eligen los colores?</a:t>
            </a:r>
            <a:endParaRPr b="1" sz="4000">
              <a:solidFill>
                <a:schemeClr val="dk1"/>
              </a:solidFill>
              <a:latin typeface="DM Sans"/>
              <a:ea typeface="DM Sans"/>
              <a:cs typeface="DM Sans"/>
              <a:sym typeface="DM Sans"/>
            </a:endParaRPr>
          </a:p>
        </p:txBody>
      </p:sp>
      <p:sp>
        <p:nvSpPr>
          <p:cNvPr id="523" name="Google Shape;523;p86"/>
          <p:cNvSpPr txBox="1"/>
          <p:nvPr/>
        </p:nvSpPr>
        <p:spPr>
          <a:xfrm>
            <a:off x="714800" y="1589025"/>
            <a:ext cx="362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Google, puedes buscar “</a:t>
            </a:r>
            <a:r>
              <a:rPr lang="es" sz="1350" u="sng">
                <a:solidFill>
                  <a:schemeClr val="hlink"/>
                </a:solidFill>
                <a:latin typeface="DM Sans"/>
                <a:ea typeface="DM Sans"/>
                <a:cs typeface="DM Sans"/>
                <a:sym typeface="DM Sans"/>
                <a:hlinkClick r:id="rId3"/>
              </a:rPr>
              <a:t>color picker</a:t>
            </a:r>
            <a:r>
              <a:rPr lang="es" sz="1350">
                <a:latin typeface="DM Sans"/>
                <a:ea typeface="DM Sans"/>
                <a:cs typeface="DM Sans"/>
                <a:sym typeface="DM Sans"/>
              </a:rPr>
              <a:t>” (alternativa </a:t>
            </a:r>
            <a:r>
              <a:rPr lang="es" sz="1350" u="sng">
                <a:solidFill>
                  <a:schemeClr val="hlink"/>
                </a:solidFill>
                <a:latin typeface="DM Sans"/>
                <a:ea typeface="DM Sans"/>
                <a:cs typeface="DM Sans"/>
                <a:sym typeface="DM Sans"/>
                <a:hlinkClick r:id="rId4"/>
              </a:rPr>
              <a:t>w3schools</a:t>
            </a:r>
            <a:r>
              <a:rPr lang="es" sz="1350">
                <a:latin typeface="DM Sans"/>
                <a:ea typeface="DM Sans"/>
                <a:cs typeface="DM Sans"/>
                <a:sym typeface="DM Sans"/>
              </a:rPr>
              <a:t>).</a:t>
            </a:r>
            <a:endParaRPr sz="1350">
              <a:latin typeface="DM Sans"/>
              <a:ea typeface="DM Sans"/>
              <a:cs typeface="DM Sans"/>
              <a:sym typeface="DM Sans"/>
            </a:endParaRPr>
          </a:p>
        </p:txBody>
      </p:sp>
      <p:sp>
        <p:nvSpPr>
          <p:cNvPr id="524" name="Google Shape;524;p86"/>
          <p:cNvSpPr txBox="1"/>
          <p:nvPr/>
        </p:nvSpPr>
        <p:spPr>
          <a:xfrm>
            <a:off x="4572013" y="158902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Visual Studio Code, simplemente te “paras” sobre el color. Por ejemplo, escribe “red” y haz la prueba:</a:t>
            </a:r>
            <a:endParaRPr sz="1350">
              <a:latin typeface="DM Sans"/>
              <a:ea typeface="DM Sans"/>
              <a:cs typeface="DM Sans"/>
              <a:sym typeface="DM Sans"/>
            </a:endParaRPr>
          </a:p>
        </p:txBody>
      </p:sp>
      <p:pic>
        <p:nvPicPr>
          <p:cNvPr id="525" name="Google Shape;525;p86"/>
          <p:cNvPicPr preferRelativeResize="0"/>
          <p:nvPr/>
        </p:nvPicPr>
        <p:blipFill rotWithShape="1">
          <a:blip r:embed="rId5">
            <a:alphaModFix/>
          </a:blip>
          <a:srcRect b="0" l="0" r="0" t="0"/>
          <a:stretch/>
        </p:blipFill>
        <p:spPr>
          <a:xfrm>
            <a:off x="678376" y="2419925"/>
            <a:ext cx="3629576" cy="2182075"/>
          </a:xfrm>
          <a:prstGeom prst="rect">
            <a:avLst/>
          </a:prstGeom>
          <a:noFill/>
          <a:ln>
            <a:noFill/>
          </a:ln>
        </p:spPr>
      </p:pic>
      <p:pic>
        <p:nvPicPr>
          <p:cNvPr id="526" name="Google Shape;526;p86"/>
          <p:cNvPicPr preferRelativeResize="0"/>
          <p:nvPr/>
        </p:nvPicPr>
        <p:blipFill rotWithShape="1">
          <a:blip r:embed="rId6">
            <a:alphaModFix/>
          </a:blip>
          <a:srcRect b="0" l="0" r="0" t="0"/>
          <a:stretch/>
        </p:blipFill>
        <p:spPr>
          <a:xfrm>
            <a:off x="4642164" y="2497775"/>
            <a:ext cx="3694274" cy="2026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Estilos</a:t>
            </a:r>
            <a:endParaRPr b="1" sz="4000">
              <a:solidFill>
                <a:srgbClr val="EAFF6A"/>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 lista</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02</a:t>
            </a:r>
            <a:endParaRPr b="0" i="0" sz="1400" u="none" cap="none" strike="noStrike">
              <a:solidFill>
                <a:srgbClr val="000000"/>
              </a:solidFill>
              <a:latin typeface="DM Sans"/>
              <a:ea typeface="DM Sans"/>
              <a:cs typeface="DM Sans"/>
              <a:sym typeface="DM Sans"/>
            </a:endParaRPr>
          </a:p>
        </p:txBody>
      </p:sp>
      <p:sp>
        <p:nvSpPr>
          <p:cNvPr id="152" name="Google Shape;152;p4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53" name="Google Shape;153;p44"/>
          <p:cNvSpPr txBox="1"/>
          <p:nvPr/>
        </p:nvSpPr>
        <p:spPr>
          <a:xfrm>
            <a:off x="465275" y="1644600"/>
            <a:ext cx="38346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Listas: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HTML permite agrupar elementos que tienen más significado de forma conjunta. Aunque cada palabra por separado tiene sentido, de forma conjunta constituyen el menú de navegación de la página, por lo que su significado conjunto es mayor que por separado. Esto se denomina listas.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Tablas: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son un conjunto de celdas organizadas, dentro del cual es posible alojar distintos contenidos. Sirven para representar información tabulada, en filas y columnas.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154" name="Google Shape;154;p44"/>
          <p:cNvSpPr txBox="1"/>
          <p:nvPr/>
        </p:nvSpPr>
        <p:spPr>
          <a:xfrm>
            <a:off x="4539325" y="1705050"/>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Formularios</a:t>
            </a:r>
            <a:r>
              <a:rPr lang="es" sz="1350">
                <a:solidFill>
                  <a:schemeClr val="dk1"/>
                </a:solidFill>
                <a:highlight>
                  <a:srgbClr val="EAFF6A"/>
                </a:highlight>
                <a:latin typeface="DM Sans"/>
                <a:ea typeface="DM Sans"/>
                <a:cs typeface="DM Sans"/>
                <a:sym typeface="DM Sans"/>
              </a:rPr>
              <a:t>:</a:t>
            </a:r>
            <a:r>
              <a:rPr lang="es" sz="1350">
                <a:solidFill>
                  <a:schemeClr val="dk1"/>
                </a:solidFill>
                <a:latin typeface="DM Sans"/>
                <a:ea typeface="DM Sans"/>
                <a:cs typeface="DM Sans"/>
                <a:sym typeface="DM Sans"/>
              </a:rPr>
              <a:t> son etiquetas donde el usuario ingresará o seleccionará valores, que serán enviados a un archivo encargado de procesar la información.</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1" lang="es" sz="1350">
                <a:solidFill>
                  <a:schemeClr val="dk1"/>
                </a:solidFill>
                <a:highlight>
                  <a:srgbClr val="EAFF6A"/>
                </a:highlight>
                <a:latin typeface="DM Sans"/>
                <a:ea typeface="DM Sans"/>
                <a:cs typeface="DM Sans"/>
                <a:sym typeface="DM Sans"/>
              </a:rPr>
              <a:t>Enlaces:</a:t>
            </a:r>
            <a:r>
              <a:rPr lang="es" sz="1350">
                <a:solidFill>
                  <a:schemeClr val="dk1"/>
                </a:solidFill>
                <a:latin typeface="DM Sans"/>
                <a:ea typeface="DM Sans"/>
                <a:cs typeface="DM Sans"/>
                <a:sym typeface="DM Sans"/>
              </a:rPr>
              <a:t> también conocidos como links o anchors, se utilizan para relacionar partes del mismo documento. Por defecto, se visualizan azules y subrayados.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LIST-STYLE-TYPE</a:t>
            </a:r>
            <a:endParaRPr b="1" sz="4000">
              <a:solidFill>
                <a:schemeClr val="dk1"/>
              </a:solidFill>
              <a:latin typeface="DM Sans"/>
              <a:ea typeface="DM Sans"/>
              <a:cs typeface="DM Sans"/>
              <a:sym typeface="DM Sans"/>
            </a:endParaRPr>
          </a:p>
        </p:txBody>
      </p:sp>
      <p:sp>
        <p:nvSpPr>
          <p:cNvPr id="542" name="Google Shape;542;p89"/>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Aplicando esta propiedad y este valor, vamos a poder eliminar las bullets y los números.</a:t>
            </a:r>
            <a:endParaRPr sz="1350">
              <a:latin typeface="DM Sans"/>
              <a:ea typeface="DM Sans"/>
              <a:cs typeface="DM Sans"/>
              <a:sym typeface="DM Sans"/>
            </a:endParaRPr>
          </a:p>
        </p:txBody>
      </p:sp>
      <p:grpSp>
        <p:nvGrpSpPr>
          <p:cNvPr id="543" name="Google Shape;543;p89"/>
          <p:cNvGrpSpPr/>
          <p:nvPr/>
        </p:nvGrpSpPr>
        <p:grpSpPr>
          <a:xfrm>
            <a:off x="801675" y="1574350"/>
            <a:ext cx="3530400" cy="2826200"/>
            <a:chOff x="1092975" y="1483300"/>
            <a:chExt cx="3530400" cy="2826200"/>
          </a:xfrm>
        </p:grpSpPr>
        <p:sp>
          <p:nvSpPr>
            <p:cNvPr id="544" name="Google Shape;544;p8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ol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ul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545" name="Google Shape;545;p8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546" name="Google Shape;546;p89"/>
          <p:cNvSpPr txBox="1"/>
          <p:nvPr/>
        </p:nvSpPr>
        <p:spPr>
          <a:xfrm>
            <a:off x="801675" y="4455175"/>
            <a:ext cx="21549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solidFill>
                  <a:srgbClr val="000000"/>
                </a:solidFill>
                <a:latin typeface="DM Sans"/>
                <a:ea typeface="DM Sans"/>
                <a:cs typeface="DM Sans"/>
                <a:sym typeface="DM Sans"/>
              </a:rPr>
              <a:t>Valores posibles:  </a:t>
            </a:r>
            <a:r>
              <a:rPr i="0" lang="es" sz="1200" u="sng" cap="none" strike="noStrike">
                <a:solidFill>
                  <a:srgbClr val="83AEFB"/>
                </a:solidFill>
                <a:latin typeface="DM Sans"/>
                <a:ea typeface="DM Sans"/>
                <a:cs typeface="DM Sans"/>
                <a:sym typeface="DM Sans"/>
                <a:hlinkClick r:id="rId3">
                  <a:extLst>
                    <a:ext uri="{A12FA001-AC4F-418D-AE19-62706E023703}">
                      <ahyp:hlinkClr val="tx"/>
                    </a:ext>
                  </a:extLst>
                </a:hlinkClick>
              </a:rPr>
              <a:t>ver aqui</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 texto</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FONT-STYLE</a:t>
            </a:r>
            <a:endParaRPr b="1" sz="4000">
              <a:solidFill>
                <a:schemeClr val="dk1"/>
              </a:solidFill>
              <a:latin typeface="DM Sans"/>
              <a:ea typeface="DM Sans"/>
              <a:cs typeface="DM Sans"/>
              <a:sym typeface="DM Sans"/>
            </a:endParaRPr>
          </a:p>
        </p:txBody>
      </p:sp>
      <p:sp>
        <p:nvSpPr>
          <p:cNvPr id="557" name="Google Shape;557;p91"/>
          <p:cNvSpPr txBox="1"/>
          <p:nvPr/>
        </p:nvSpPr>
        <p:spPr>
          <a:xfrm>
            <a:off x="4527575" y="1908175"/>
            <a:ext cx="3834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b="1" lang="es" sz="2000">
                <a:latin typeface="DM Sans"/>
                <a:ea typeface="DM Sans"/>
                <a:cs typeface="DM Sans"/>
                <a:sym typeface="DM Sans"/>
              </a:rPr>
              <a:t>Texto normal</a:t>
            </a:r>
            <a:endParaRPr b="1" sz="2000">
              <a:latin typeface="DM Sans"/>
              <a:ea typeface="DM Sans"/>
              <a:cs typeface="DM Sans"/>
              <a:sym typeface="DM Sans"/>
            </a:endParaRPr>
          </a:p>
          <a:p>
            <a:pPr indent="0" lvl="0" marL="0" rtl="0" algn="ctr">
              <a:spcBef>
                <a:spcPts val="0"/>
              </a:spcBef>
              <a:spcAft>
                <a:spcPts val="0"/>
              </a:spcAft>
              <a:buNone/>
            </a:pPr>
            <a:r>
              <a:t/>
            </a:r>
            <a:endParaRPr b="1" sz="2000">
              <a:latin typeface="DM Sans"/>
              <a:ea typeface="DM Sans"/>
              <a:cs typeface="DM Sans"/>
              <a:sym typeface="DM Sans"/>
            </a:endParaRPr>
          </a:p>
          <a:p>
            <a:pPr indent="0" lvl="0" marL="0" rtl="0" algn="ctr">
              <a:spcBef>
                <a:spcPts val="0"/>
              </a:spcBef>
              <a:spcAft>
                <a:spcPts val="0"/>
              </a:spcAft>
              <a:buNone/>
            </a:pPr>
            <a:r>
              <a:rPr b="1" i="1" lang="es" sz="2000">
                <a:latin typeface="DM Sans"/>
                <a:ea typeface="DM Sans"/>
                <a:cs typeface="DM Sans"/>
                <a:sym typeface="DM Sans"/>
              </a:rPr>
              <a:t>Texto en itálica</a:t>
            </a:r>
            <a:endParaRPr b="1" i="1" sz="2000">
              <a:latin typeface="DM Sans"/>
              <a:ea typeface="DM Sans"/>
              <a:cs typeface="DM Sans"/>
              <a:sym typeface="DM Sans"/>
            </a:endParaRPr>
          </a:p>
        </p:txBody>
      </p:sp>
      <p:sp>
        <p:nvSpPr>
          <p:cNvPr id="558" name="Google Shape;558;p91"/>
          <p:cNvSpPr txBox="1"/>
          <p:nvPr/>
        </p:nvSpPr>
        <p:spPr>
          <a:xfrm>
            <a:off x="801680" y="4464250"/>
            <a:ext cx="22734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comunes: normal | italic </a:t>
            </a:r>
            <a:endParaRPr b="0" i="0" sz="1200" u="none" cap="none" strike="noStrike">
              <a:solidFill>
                <a:srgbClr val="000000"/>
              </a:solidFill>
              <a:latin typeface="Helvetica Neue Light"/>
              <a:ea typeface="Helvetica Neue Light"/>
              <a:cs typeface="Helvetica Neue Light"/>
              <a:sym typeface="Helvetica Neue Light"/>
            </a:endParaRPr>
          </a:p>
        </p:txBody>
      </p:sp>
      <p:grpSp>
        <p:nvGrpSpPr>
          <p:cNvPr id="559" name="Google Shape;559;p91"/>
          <p:cNvGrpSpPr/>
          <p:nvPr/>
        </p:nvGrpSpPr>
        <p:grpSpPr>
          <a:xfrm>
            <a:off x="847175" y="1435214"/>
            <a:ext cx="3530400" cy="2828761"/>
            <a:chOff x="1092975" y="1480739"/>
            <a:chExt cx="3530400" cy="2828761"/>
          </a:xfrm>
        </p:grpSpPr>
        <p:sp>
          <p:nvSpPr>
            <p:cNvPr id="560" name="Google Shape;560;p9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.italica</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italic</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561" name="Google Shape;561;p91"/>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FONT-WEIGHT</a:t>
            </a:r>
            <a:endParaRPr b="1" sz="4000">
              <a:solidFill>
                <a:schemeClr val="dk1"/>
              </a:solidFill>
              <a:latin typeface="DM Sans"/>
              <a:ea typeface="DM Sans"/>
              <a:cs typeface="DM Sans"/>
              <a:sym typeface="DM Sans"/>
            </a:endParaRPr>
          </a:p>
        </p:txBody>
      </p:sp>
      <p:sp>
        <p:nvSpPr>
          <p:cNvPr id="567" name="Google Shape;567;p92"/>
          <p:cNvSpPr txBox="1"/>
          <p:nvPr/>
        </p:nvSpPr>
        <p:spPr>
          <a:xfrm>
            <a:off x="4527575" y="1908175"/>
            <a:ext cx="38346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ctr">
              <a:spcBef>
                <a:spcPts val="0"/>
              </a:spcBef>
              <a:spcAft>
                <a:spcPts val="0"/>
              </a:spcAft>
              <a:buNone/>
            </a:pPr>
            <a:r>
              <a:rPr lang="es" sz="2000">
                <a:latin typeface="DM Sans"/>
                <a:ea typeface="DM Sans"/>
                <a:cs typeface="DM Sans"/>
                <a:sym typeface="DM Sans"/>
              </a:rPr>
              <a:t>Texto normal</a:t>
            </a:r>
            <a:endParaRPr sz="2000">
              <a:latin typeface="DM Sans"/>
              <a:ea typeface="DM Sans"/>
              <a:cs typeface="DM Sans"/>
              <a:sym typeface="DM Sans"/>
            </a:endParaRPr>
          </a:p>
          <a:p>
            <a:pPr indent="0" lvl="0" marL="0" rtl="0" algn="ctr">
              <a:spcBef>
                <a:spcPts val="0"/>
              </a:spcBef>
              <a:spcAft>
                <a:spcPts val="0"/>
              </a:spcAft>
              <a:buNone/>
            </a:pPr>
            <a:r>
              <a:t/>
            </a:r>
            <a:endParaRPr b="1" sz="2000">
              <a:latin typeface="DM Sans"/>
              <a:ea typeface="DM Sans"/>
              <a:cs typeface="DM Sans"/>
              <a:sym typeface="DM Sans"/>
            </a:endParaRPr>
          </a:p>
          <a:p>
            <a:pPr indent="0" lvl="0" marL="0" rtl="0" algn="ctr">
              <a:spcBef>
                <a:spcPts val="0"/>
              </a:spcBef>
              <a:spcAft>
                <a:spcPts val="0"/>
              </a:spcAft>
              <a:buNone/>
            </a:pPr>
            <a:r>
              <a:rPr b="1" lang="es" sz="2000">
                <a:latin typeface="DM Sans"/>
                <a:ea typeface="DM Sans"/>
                <a:cs typeface="DM Sans"/>
                <a:sym typeface="DM Sans"/>
              </a:rPr>
              <a:t>Texto en negrita</a:t>
            </a:r>
            <a:endParaRPr b="1" sz="2000">
              <a:latin typeface="DM Sans"/>
              <a:ea typeface="DM Sans"/>
              <a:cs typeface="DM Sans"/>
              <a:sym typeface="DM Sans"/>
            </a:endParaRPr>
          </a:p>
        </p:txBody>
      </p:sp>
      <p:grpSp>
        <p:nvGrpSpPr>
          <p:cNvPr id="568" name="Google Shape;568;p92"/>
          <p:cNvGrpSpPr/>
          <p:nvPr/>
        </p:nvGrpSpPr>
        <p:grpSpPr>
          <a:xfrm>
            <a:off x="847175" y="1435214"/>
            <a:ext cx="3530400" cy="2828761"/>
            <a:chOff x="1092975" y="1480739"/>
            <a:chExt cx="3530400" cy="2828761"/>
          </a:xfrm>
        </p:grpSpPr>
        <p:sp>
          <p:nvSpPr>
            <p:cNvPr id="569" name="Google Shape;569;p9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.negrita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bold</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.normal</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font-weight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normal</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570" name="Google Shape;570;p92"/>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571" name="Google Shape;571;p92"/>
          <p:cNvSpPr txBox="1"/>
          <p:nvPr/>
        </p:nvSpPr>
        <p:spPr>
          <a:xfrm>
            <a:off x="901625" y="4340775"/>
            <a:ext cx="65157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s" sz="1200" u="none" cap="none" strike="noStrike">
                <a:solidFill>
                  <a:srgbClr val="000000"/>
                </a:solidFill>
                <a:latin typeface="DM Sans"/>
                <a:ea typeface="DM Sans"/>
                <a:cs typeface="DM Sans"/>
                <a:sym typeface="DM Sans"/>
              </a:rPr>
              <a:t>Valores comunes: normal | bold (luego verán, que puede tener otros valores, en números)</a:t>
            </a:r>
            <a:endParaRPr i="0" sz="1200" u="none" cap="none" strike="noStrike">
              <a:solidFill>
                <a:srgbClr val="000000"/>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FONT-SIZE</a:t>
            </a:r>
            <a:endParaRPr b="1" sz="4000">
              <a:solidFill>
                <a:schemeClr val="dk1"/>
              </a:solidFill>
              <a:latin typeface="DM Sans"/>
              <a:ea typeface="DM Sans"/>
              <a:cs typeface="DM Sans"/>
              <a:sym typeface="DM Sans"/>
            </a:endParaRPr>
          </a:p>
        </p:txBody>
      </p:sp>
      <p:sp>
        <p:nvSpPr>
          <p:cNvPr id="577" name="Google Shape;577;p93"/>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578" name="Google Shape;578;p93"/>
          <p:cNvGrpSpPr/>
          <p:nvPr/>
        </p:nvGrpSpPr>
        <p:grpSpPr>
          <a:xfrm>
            <a:off x="847175" y="1435214"/>
            <a:ext cx="3530400" cy="2828761"/>
            <a:chOff x="1092975" y="1480739"/>
            <a:chExt cx="3530400" cy="2828761"/>
          </a:xfrm>
        </p:grpSpPr>
        <p:sp>
          <p:nvSpPr>
            <p:cNvPr id="579" name="Google Shape;579;p9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.textoGrande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20px</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.textoRelativo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font-size</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200%</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580" name="Google Shape;580;p93"/>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581" name="Google Shape;581;p93"/>
          <p:cNvSpPr txBox="1"/>
          <p:nvPr/>
        </p:nvSpPr>
        <p:spPr>
          <a:xfrm>
            <a:off x="901625" y="4340775"/>
            <a:ext cx="3975900" cy="330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s" sz="1200">
                <a:latin typeface="DM Sans"/>
                <a:ea typeface="DM Sans"/>
                <a:cs typeface="DM Sans"/>
                <a:sym typeface="DM Sans"/>
              </a:rPr>
              <a:t>Valores posibles: &lt;medida de longitud&gt; | &lt;porcentaje&gt; </a:t>
            </a:r>
            <a:endParaRPr i="0" sz="1200" u="none" cap="none" strike="noStrike">
              <a:solidFill>
                <a:srgbClr val="000000"/>
              </a:solidFill>
              <a:latin typeface="DM Sans"/>
              <a:ea typeface="DM Sans"/>
              <a:cs typeface="DM Sans"/>
              <a:sym typeface="DM Sans"/>
            </a:endParaRPr>
          </a:p>
        </p:txBody>
      </p:sp>
      <p:pic>
        <p:nvPicPr>
          <p:cNvPr id="582" name="Google Shape;582;p93"/>
          <p:cNvPicPr preferRelativeResize="0"/>
          <p:nvPr/>
        </p:nvPicPr>
        <p:blipFill rotWithShape="1">
          <a:blip r:embed="rId3">
            <a:alphaModFix/>
          </a:blip>
          <a:srcRect b="0" l="0" r="0" t="0"/>
          <a:stretch/>
        </p:blipFill>
        <p:spPr>
          <a:xfrm>
            <a:off x="5354599" y="2409828"/>
            <a:ext cx="2617975" cy="13030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FONT-FAMILY</a:t>
            </a:r>
            <a:endParaRPr b="1" sz="4000">
              <a:solidFill>
                <a:schemeClr val="dk1"/>
              </a:solidFill>
              <a:latin typeface="DM Sans"/>
              <a:ea typeface="DM Sans"/>
              <a:cs typeface="DM Sans"/>
              <a:sym typeface="DM Sans"/>
            </a:endParaRPr>
          </a:p>
        </p:txBody>
      </p:sp>
      <p:sp>
        <p:nvSpPr>
          <p:cNvPr id="588" name="Google Shape;588;p9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589" name="Google Shape;589;p94"/>
          <p:cNvGrpSpPr/>
          <p:nvPr/>
        </p:nvGrpSpPr>
        <p:grpSpPr>
          <a:xfrm>
            <a:off x="847175" y="1435214"/>
            <a:ext cx="3530400" cy="2828761"/>
            <a:chOff x="1092975" y="1480739"/>
            <a:chExt cx="3530400" cy="2828761"/>
          </a:xfrm>
        </p:grpSpPr>
        <p:sp>
          <p:nvSpPr>
            <p:cNvPr id="590" name="Google Shape;590;p9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.impact</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a:t>
              </a:r>
              <a:r>
                <a:rPr lang="es">
                  <a:solidFill>
                    <a:srgbClr val="0451A5"/>
                  </a:solidFill>
                  <a:latin typeface="Consolas"/>
                  <a:ea typeface="Consolas"/>
                  <a:cs typeface="Consolas"/>
                  <a:sym typeface="Consolas"/>
                </a:rPr>
                <a:t>Impact</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.comicSans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font-family</a:t>
              </a:r>
              <a:r>
                <a:rPr lang="es">
                  <a:solidFill>
                    <a:schemeClr val="dk1"/>
                  </a:solidFill>
                  <a:latin typeface="Consolas"/>
                  <a:ea typeface="Consolas"/>
                  <a:cs typeface="Consolas"/>
                  <a:sym typeface="Consolas"/>
                </a:rPr>
                <a:t>: </a:t>
              </a:r>
              <a:r>
                <a:rPr lang="es">
                  <a:solidFill>
                    <a:srgbClr val="A31515"/>
                  </a:solidFill>
                  <a:latin typeface="Consolas"/>
                  <a:ea typeface="Consolas"/>
                  <a:cs typeface="Consolas"/>
                  <a:sym typeface="Consolas"/>
                </a:rPr>
                <a:t>"Comic Sans MS"</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sans-serif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591" name="Google Shape;591;p94"/>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592" name="Google Shape;592;p94"/>
          <p:cNvSpPr txBox="1"/>
          <p:nvPr/>
        </p:nvSpPr>
        <p:spPr>
          <a:xfrm>
            <a:off x="901625" y="4340775"/>
            <a:ext cx="32202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&lt;familia o nombre genérico&gt; </a:t>
            </a:r>
            <a:endParaRPr i="0" sz="1200" u="none" cap="none" strike="noStrike">
              <a:solidFill>
                <a:srgbClr val="000000"/>
              </a:solidFill>
              <a:latin typeface="DM Sans"/>
              <a:ea typeface="DM Sans"/>
              <a:cs typeface="DM Sans"/>
              <a:sym typeface="DM Sans"/>
            </a:endParaRPr>
          </a:p>
        </p:txBody>
      </p:sp>
      <p:pic>
        <p:nvPicPr>
          <p:cNvPr id="593" name="Google Shape;593;p94"/>
          <p:cNvPicPr preferRelativeResize="0"/>
          <p:nvPr/>
        </p:nvPicPr>
        <p:blipFill rotWithShape="1">
          <a:blip r:embed="rId3">
            <a:alphaModFix/>
          </a:blip>
          <a:srcRect b="0" l="0" r="0" t="0"/>
          <a:stretch/>
        </p:blipFill>
        <p:spPr>
          <a:xfrm>
            <a:off x="5716825" y="2489513"/>
            <a:ext cx="2057400" cy="1123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FONT-FAMILY</a:t>
            </a:r>
            <a:endParaRPr b="1" sz="4000">
              <a:solidFill>
                <a:schemeClr val="dk1"/>
              </a:solidFill>
              <a:latin typeface="DM Sans"/>
              <a:ea typeface="DM Sans"/>
              <a:cs typeface="DM Sans"/>
              <a:sym typeface="DM Sans"/>
            </a:endParaRPr>
          </a:p>
        </p:txBody>
      </p:sp>
      <p:sp>
        <p:nvSpPr>
          <p:cNvPr id="599" name="Google Shape;599;p95"/>
          <p:cNvSpPr txBox="1"/>
          <p:nvPr/>
        </p:nvSpPr>
        <p:spPr>
          <a:xfrm>
            <a:off x="619000" y="1662375"/>
            <a:ext cx="4713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Cada sistema operativo y navegador interpretan de distinta forma las fuentes predeterminadas.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rgbClr val="EA90FF"/>
                </a:solidFill>
                <a:latin typeface="DM Sans"/>
                <a:ea typeface="DM Sans"/>
                <a:cs typeface="DM Sans"/>
                <a:sym typeface="DM Sans"/>
              </a:rPr>
              <a:t>✓</a:t>
            </a:r>
            <a:r>
              <a:rPr b="1" lang="es" sz="1350">
                <a:latin typeface="DM Sans"/>
                <a:ea typeface="DM Sans"/>
                <a:cs typeface="DM Sans"/>
                <a:sym typeface="DM Sans"/>
              </a:rPr>
              <a:t> Serif</a:t>
            </a:r>
            <a:r>
              <a:rPr lang="es" sz="1350">
                <a:latin typeface="DM Sans"/>
                <a:ea typeface="DM Sans"/>
                <a:cs typeface="DM Sans"/>
                <a:sym typeface="DM Sans"/>
              </a:rPr>
              <a:t>: «Times New Roman» en Windows, y «Times» en Macintosh (diferente a la de Windows).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rgbClr val="EA90FF"/>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b="1" lang="es" sz="1350">
                <a:latin typeface="DM Sans"/>
                <a:ea typeface="DM Sans"/>
                <a:cs typeface="DM Sans"/>
                <a:sym typeface="DM Sans"/>
              </a:rPr>
              <a:t>Sans serif:</a:t>
            </a:r>
            <a:r>
              <a:rPr lang="es" sz="1350">
                <a:latin typeface="DM Sans"/>
                <a:ea typeface="DM Sans"/>
                <a:cs typeface="DM Sans"/>
                <a:sym typeface="DM Sans"/>
              </a:rPr>
              <a:t> «Arial» en Windows, y «Helvetica» en Macintosh.</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rgbClr val="EA90FF"/>
                </a:solidFill>
                <a:latin typeface="DM Sans"/>
                <a:ea typeface="DM Sans"/>
                <a:cs typeface="DM Sans"/>
                <a:sym typeface="DM Sans"/>
              </a:rPr>
              <a:t>✓</a:t>
            </a:r>
            <a:r>
              <a:rPr b="1" lang="es" sz="1350">
                <a:solidFill>
                  <a:schemeClr val="dk1"/>
                </a:solidFill>
                <a:latin typeface="DM Sans"/>
                <a:ea typeface="DM Sans"/>
                <a:cs typeface="DM Sans"/>
                <a:sym typeface="DM Sans"/>
              </a:rPr>
              <a:t> </a:t>
            </a:r>
            <a:r>
              <a:rPr b="1" lang="es" sz="1350">
                <a:latin typeface="DM Sans"/>
                <a:ea typeface="DM Sans"/>
                <a:cs typeface="DM Sans"/>
                <a:sym typeface="DM Sans"/>
              </a:rPr>
              <a:t>Monospace: </a:t>
            </a:r>
            <a:r>
              <a:rPr lang="es" sz="1350">
                <a:latin typeface="DM Sans"/>
                <a:ea typeface="DM Sans"/>
                <a:cs typeface="DM Sans"/>
                <a:sym typeface="DM Sans"/>
              </a:rPr>
              <a:t>«Courrier New» en Windows, «Courrier» en Macintosh, y por lo general «VeraSans» o «DejaVuSans» en Linux.</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00" name="Google Shape;600;p95"/>
          <p:cNvSpPr txBox="1"/>
          <p:nvPr/>
        </p:nvSpPr>
        <p:spPr>
          <a:xfrm>
            <a:off x="664525" y="4132875"/>
            <a:ext cx="6099000" cy="5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DEFC52"/>
                </a:highlight>
                <a:latin typeface="DM Sans"/>
                <a:ea typeface="DM Sans"/>
                <a:cs typeface="DM Sans"/>
                <a:sym typeface="DM Sans"/>
              </a:rPr>
              <a:t>Nota:</a:t>
            </a:r>
            <a:r>
              <a:rPr i="0" lang="es" sz="1200" u="none" cap="none" strike="noStrike">
                <a:solidFill>
                  <a:srgbClr val="000000"/>
                </a:solidFill>
                <a:highlight>
                  <a:srgbClr val="DEFC52"/>
                </a:highlight>
                <a:latin typeface="DM Sans"/>
                <a:ea typeface="DM Sans"/>
                <a:cs typeface="DM Sans"/>
                <a:sym typeface="DM Sans"/>
              </a:rPr>
              <a:t> recomendamos visitar el sitio </a:t>
            </a:r>
            <a:r>
              <a:rPr i="0" lang="es" sz="1200" u="sng" cap="none" strike="noStrike">
                <a:solidFill>
                  <a:srgbClr val="0451A5"/>
                </a:solidFill>
                <a:highlight>
                  <a:srgbClr val="DEFC52"/>
                </a:highlight>
                <a:latin typeface="DM Sans"/>
                <a:ea typeface="DM Sans"/>
                <a:cs typeface="DM Sans"/>
                <a:sym typeface="DM Sans"/>
                <a:hlinkClick r:id="rId3">
                  <a:extLst>
                    <a:ext uri="{A12FA001-AC4F-418D-AE19-62706E023703}">
                      <ahyp:hlinkClr val="tx"/>
                    </a:ext>
                  </a:extLst>
                </a:hlinkClick>
              </a:rPr>
              <a:t>https://www.cssfontstack.com/</a:t>
            </a:r>
            <a:r>
              <a:rPr i="0" lang="es" sz="1200" u="none" cap="none" strike="noStrike">
                <a:solidFill>
                  <a:srgbClr val="000000"/>
                </a:solidFill>
                <a:highlight>
                  <a:srgbClr val="DEFC52"/>
                </a:highlight>
                <a:latin typeface="DM Sans"/>
                <a:ea typeface="DM Sans"/>
                <a:cs typeface="DM Sans"/>
                <a:sym typeface="DM Sans"/>
              </a:rPr>
              <a:t>, para conocer más acerca de cómo funciona cada fuente, en los distintos sistemas operativos.</a:t>
            </a:r>
            <a:endParaRPr i="0" sz="1200" u="none" cap="none" strike="noStrike">
              <a:solidFill>
                <a:srgbClr val="000000"/>
              </a:solidFill>
              <a:highlight>
                <a:srgbClr val="DEFC52"/>
              </a:highlight>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FONT-FAMILY</a:t>
            </a:r>
            <a:endParaRPr b="1" sz="4000">
              <a:solidFill>
                <a:schemeClr val="dk1"/>
              </a:solidFill>
              <a:latin typeface="DM Sans"/>
              <a:ea typeface="DM Sans"/>
              <a:cs typeface="DM Sans"/>
              <a:sym typeface="DM Sans"/>
            </a:endParaRPr>
          </a:p>
        </p:txBody>
      </p:sp>
      <p:sp>
        <p:nvSpPr>
          <p:cNvPr id="606" name="Google Shape;606;p96"/>
          <p:cNvSpPr txBox="1"/>
          <p:nvPr/>
        </p:nvSpPr>
        <p:spPr>
          <a:xfrm>
            <a:off x="557250" y="2571750"/>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a:t>
            </a:r>
            <a:r>
              <a:rPr b="1" lang="es" sz="1350">
                <a:solidFill>
                  <a:srgbClr val="222222"/>
                </a:solidFill>
                <a:highlight>
                  <a:srgbClr val="DEFC52"/>
                </a:highlight>
                <a:latin typeface="DM Sans"/>
                <a:ea typeface="DM Sans"/>
                <a:cs typeface="DM Sans"/>
                <a:sym typeface="DM Sans"/>
              </a:rPr>
              <a:t>tipografías Serif</a:t>
            </a:r>
            <a:r>
              <a:rPr lang="es" sz="1350">
                <a:latin typeface="DM Sans"/>
                <a:ea typeface="DM Sans"/>
                <a:cs typeface="DM Sans"/>
                <a:sym typeface="DM Sans"/>
              </a:rPr>
              <a:t> son aquellas que llevan remates, es decir, detalles adicionales en los bordes de las letras. El ejemplo por excelencia de Serif es la Times New Roman. Son muy usadas en los periódicos impresos, puesto que los detalles de las letras ayudan a seguir la lectura. Úsalas si quieres transmitir clasicismo, formalidad, precisión, tradición, delicadeza y/o refinamiento. </a:t>
            </a:r>
            <a:endParaRPr sz="1350">
              <a:latin typeface="DM Sans"/>
              <a:ea typeface="DM Sans"/>
              <a:cs typeface="DM Sans"/>
              <a:sym typeface="DM Sans"/>
            </a:endParaRPr>
          </a:p>
        </p:txBody>
      </p:sp>
      <p:sp>
        <p:nvSpPr>
          <p:cNvPr id="607" name="Google Shape;607;p96"/>
          <p:cNvSpPr txBox="1"/>
          <p:nvPr/>
        </p:nvSpPr>
        <p:spPr>
          <a:xfrm>
            <a:off x="4572000" y="2467950"/>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el contrario, las </a:t>
            </a:r>
            <a:r>
              <a:rPr b="1" lang="es" sz="1350">
                <a:highlight>
                  <a:srgbClr val="DEFC52"/>
                </a:highlight>
                <a:latin typeface="DM Sans"/>
                <a:ea typeface="DM Sans"/>
                <a:cs typeface="DM Sans"/>
                <a:sym typeface="DM Sans"/>
              </a:rPr>
              <a:t>tipografías Sans Serif</a:t>
            </a:r>
            <a:r>
              <a:rPr lang="es" sz="1350">
                <a:latin typeface="DM Sans"/>
                <a:ea typeface="DM Sans"/>
                <a:cs typeface="DM Sans"/>
                <a:sym typeface="DM Sans"/>
              </a:rPr>
              <a:t>, como su nombre indica –sans es sin en francés-, carecen de estos detalles y también son denominadas de palo seco. Algunas de las más conocidas son la Arial o la Calibri. Se utilizan mucho en entornos digitales, puesto que los detalles son difíciles de plasmar en píxeles. Transmiten fuerza, modernidad, vanguardia, elegancia y actualidad, a los diseños y textos en los que se incluyen.</a:t>
            </a:r>
            <a:endParaRPr sz="1350">
              <a:latin typeface="DM Sans"/>
              <a:ea typeface="DM Sans"/>
              <a:cs typeface="DM Sans"/>
              <a:sym typeface="DM Sans"/>
            </a:endParaRPr>
          </a:p>
        </p:txBody>
      </p:sp>
      <p:pic>
        <p:nvPicPr>
          <p:cNvPr id="608" name="Google Shape;608;p96"/>
          <p:cNvPicPr preferRelativeResize="0"/>
          <p:nvPr/>
        </p:nvPicPr>
        <p:blipFill rotWithShape="1">
          <a:blip r:embed="rId3">
            <a:alphaModFix/>
          </a:blip>
          <a:srcRect b="0" l="0" r="0" t="0"/>
          <a:stretch/>
        </p:blipFill>
        <p:spPr>
          <a:xfrm>
            <a:off x="659400" y="1262450"/>
            <a:ext cx="1237513" cy="1237513"/>
          </a:xfrm>
          <a:prstGeom prst="rect">
            <a:avLst/>
          </a:prstGeom>
          <a:noFill/>
          <a:ln>
            <a:noFill/>
          </a:ln>
        </p:spPr>
      </p:pic>
      <p:pic>
        <p:nvPicPr>
          <p:cNvPr id="609" name="Google Shape;609;p96"/>
          <p:cNvPicPr preferRelativeResize="0"/>
          <p:nvPr/>
        </p:nvPicPr>
        <p:blipFill rotWithShape="1">
          <a:blip r:embed="rId4">
            <a:alphaModFix/>
          </a:blip>
          <a:srcRect b="0" l="0" r="0" t="0"/>
          <a:stretch/>
        </p:blipFill>
        <p:spPr>
          <a:xfrm>
            <a:off x="4664950" y="1179912"/>
            <a:ext cx="1237513" cy="12375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TEXT-ALIGN</a:t>
            </a:r>
            <a:endParaRPr b="1" sz="4000">
              <a:solidFill>
                <a:schemeClr val="dk1"/>
              </a:solidFill>
              <a:latin typeface="DM Sans"/>
              <a:ea typeface="DM Sans"/>
              <a:cs typeface="DM Sans"/>
              <a:sym typeface="DM Sans"/>
            </a:endParaRPr>
          </a:p>
        </p:txBody>
      </p:sp>
      <p:sp>
        <p:nvSpPr>
          <p:cNvPr id="615" name="Google Shape;615;p97"/>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16" name="Google Shape;616;p97"/>
          <p:cNvGrpSpPr/>
          <p:nvPr/>
        </p:nvGrpSpPr>
        <p:grpSpPr>
          <a:xfrm>
            <a:off x="847175" y="1435214"/>
            <a:ext cx="3530400" cy="2828761"/>
            <a:chOff x="1092975" y="1480739"/>
            <a:chExt cx="3530400" cy="2828761"/>
          </a:xfrm>
        </p:grpSpPr>
        <p:sp>
          <p:nvSpPr>
            <p:cNvPr id="617" name="Google Shape;617;p9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.centrar</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center</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.aLaDerecha</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text-align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right</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18" name="Google Shape;618;p97"/>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19" name="Google Shape;619;p97"/>
          <p:cNvSpPr txBox="1"/>
          <p:nvPr/>
        </p:nvSpPr>
        <p:spPr>
          <a:xfrm>
            <a:off x="901625" y="4340775"/>
            <a:ext cx="29652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left | right | center | justify </a:t>
            </a:r>
            <a:endParaRPr i="0" sz="1200" u="none" cap="none" strike="noStrike">
              <a:solidFill>
                <a:srgbClr val="000000"/>
              </a:solidFill>
              <a:latin typeface="DM Sans"/>
              <a:ea typeface="DM Sans"/>
              <a:cs typeface="DM Sans"/>
              <a:sym typeface="DM Sans"/>
            </a:endParaRPr>
          </a:p>
        </p:txBody>
      </p:sp>
      <p:pic>
        <p:nvPicPr>
          <p:cNvPr id="620" name="Google Shape;620;p97"/>
          <p:cNvPicPr preferRelativeResize="0"/>
          <p:nvPr/>
        </p:nvPicPr>
        <p:blipFill rotWithShape="1">
          <a:blip r:embed="rId3">
            <a:alphaModFix/>
          </a:blip>
          <a:srcRect b="0" l="0" r="0" t="0"/>
          <a:stretch/>
        </p:blipFill>
        <p:spPr>
          <a:xfrm>
            <a:off x="5136296" y="2571751"/>
            <a:ext cx="3100354" cy="1093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LINE-HEIGHT</a:t>
            </a:r>
            <a:endParaRPr b="1" sz="4000">
              <a:solidFill>
                <a:schemeClr val="dk1"/>
              </a:solidFill>
              <a:latin typeface="DM Sans"/>
              <a:ea typeface="DM Sans"/>
              <a:cs typeface="DM Sans"/>
              <a:sym typeface="DM Sans"/>
            </a:endParaRPr>
          </a:p>
        </p:txBody>
      </p:sp>
      <p:sp>
        <p:nvSpPr>
          <p:cNvPr id="626" name="Google Shape;626;p98"/>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27" name="Google Shape;627;p98"/>
          <p:cNvGrpSpPr/>
          <p:nvPr/>
        </p:nvGrpSpPr>
        <p:grpSpPr>
          <a:xfrm>
            <a:off x="847175" y="1435214"/>
            <a:ext cx="3530400" cy="2828761"/>
            <a:chOff x="1092975" y="1480739"/>
            <a:chExt cx="3530400" cy="2828761"/>
          </a:xfrm>
        </p:grpSpPr>
        <p:sp>
          <p:nvSpPr>
            <p:cNvPr id="628" name="Google Shape;628;p9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.interlineado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line-height</a:t>
              </a:r>
              <a:r>
                <a:rPr lang="es">
                  <a:solidFill>
                    <a:schemeClr val="dk1"/>
                  </a:solidFill>
                  <a:latin typeface="Consolas"/>
                  <a:ea typeface="Consolas"/>
                  <a:cs typeface="Consolas"/>
                  <a:sym typeface="Consolas"/>
                </a:rPr>
                <a:t>: </a:t>
              </a:r>
              <a:r>
                <a:rPr lang="es">
                  <a:solidFill>
                    <a:srgbClr val="09885A"/>
                  </a:solidFill>
                  <a:latin typeface="Consolas"/>
                  <a:ea typeface="Consolas"/>
                  <a:cs typeface="Consolas"/>
                  <a:sym typeface="Consolas"/>
                </a:rPr>
                <a:t>1.6</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29" name="Google Shape;629;p98"/>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30" name="Google Shape;630;p98"/>
          <p:cNvSpPr txBox="1"/>
          <p:nvPr/>
        </p:nvSpPr>
        <p:spPr>
          <a:xfrm>
            <a:off x="901625" y="4340775"/>
            <a:ext cx="43491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none | &lt;número&gt; | &lt;longitud&gt; | &lt;porcentaje&gt;</a:t>
            </a:r>
            <a:endParaRPr i="0" sz="1200" u="none" cap="none" strike="noStrike">
              <a:solidFill>
                <a:srgbClr val="000000"/>
              </a:solidFill>
              <a:latin typeface="DM Sans"/>
              <a:ea typeface="DM Sans"/>
              <a:cs typeface="DM Sans"/>
              <a:sym typeface="DM Sans"/>
            </a:endParaRPr>
          </a:p>
        </p:txBody>
      </p:sp>
      <p:pic>
        <p:nvPicPr>
          <p:cNvPr id="631" name="Google Shape;631;p98"/>
          <p:cNvPicPr preferRelativeResize="0"/>
          <p:nvPr/>
        </p:nvPicPr>
        <p:blipFill rotWithShape="1">
          <a:blip r:embed="rId3">
            <a:alphaModFix/>
          </a:blip>
          <a:srcRect b="0" l="0" r="0" t="0"/>
          <a:stretch/>
        </p:blipFill>
        <p:spPr>
          <a:xfrm>
            <a:off x="5892900" y="2571750"/>
            <a:ext cx="1504950" cy="1085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61" name="Google Shape;161;p45"/>
          <p:cNvSpPr/>
          <p:nvPr/>
        </p:nvSpPr>
        <p:spPr>
          <a:xfrm>
            <a:off x="588525" y="3232993"/>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Atributos</a:t>
            </a:r>
            <a:endParaRPr sz="1200">
              <a:solidFill>
                <a:srgbClr val="FFFFFF"/>
              </a:solidFill>
              <a:latin typeface="DM Sans"/>
              <a:ea typeface="DM Sans"/>
              <a:cs typeface="DM Sans"/>
              <a:sym typeface="DM Sans"/>
            </a:endParaRPr>
          </a:p>
        </p:txBody>
      </p:sp>
      <p:sp>
        <p:nvSpPr>
          <p:cNvPr id="162" name="Google Shape;162;p45"/>
          <p:cNvSpPr/>
          <p:nvPr/>
        </p:nvSpPr>
        <p:spPr>
          <a:xfrm>
            <a:off x="588525" y="10314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Bases de CSS</a:t>
            </a:r>
            <a:endParaRPr sz="1200">
              <a:solidFill>
                <a:srgbClr val="FFFFFF"/>
              </a:solidFill>
              <a:latin typeface="DM Sans"/>
              <a:ea typeface="DM Sans"/>
              <a:cs typeface="DM Sans"/>
              <a:sym typeface="DM Sans"/>
            </a:endParaRPr>
          </a:p>
        </p:txBody>
      </p:sp>
      <p:sp>
        <p:nvSpPr>
          <p:cNvPr id="163" name="Google Shape;163;p45"/>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Propiedades</a:t>
            </a:r>
            <a:endParaRPr sz="1200">
              <a:solidFill>
                <a:srgbClr val="FFFFFF"/>
              </a:solidFill>
              <a:latin typeface="DM Sans"/>
              <a:ea typeface="DM Sans"/>
              <a:cs typeface="DM Sans"/>
              <a:sym typeface="DM Sans"/>
            </a:endParaRPr>
          </a:p>
        </p:txBody>
      </p:sp>
      <p:cxnSp>
        <p:nvCxnSpPr>
          <p:cNvPr id="164" name="Google Shape;164;p45"/>
          <p:cNvCxnSpPr>
            <a:stCxn id="161" idx="2"/>
            <a:endCxn id="163" idx="0"/>
          </p:cNvCxnSpPr>
          <p:nvPr/>
        </p:nvCxnSpPr>
        <p:spPr>
          <a:xfrm>
            <a:off x="1288125" y="3813193"/>
            <a:ext cx="0" cy="153600"/>
          </a:xfrm>
          <a:prstGeom prst="straightConnector1">
            <a:avLst/>
          </a:prstGeom>
          <a:noFill/>
          <a:ln cap="flat" cmpd="sng" w="9525">
            <a:solidFill>
              <a:srgbClr val="CCCCCC"/>
            </a:solidFill>
            <a:prstDash val="solid"/>
            <a:round/>
            <a:headEnd len="med" w="med" type="oval"/>
            <a:tailEnd len="med" w="med" type="oval"/>
          </a:ln>
        </p:spPr>
      </p:cxnSp>
      <p:cxnSp>
        <p:nvCxnSpPr>
          <p:cNvPr id="165" name="Google Shape;165;p45"/>
          <p:cNvCxnSpPr>
            <a:stCxn id="166" idx="0"/>
            <a:endCxn id="162" idx="2"/>
          </p:cNvCxnSpPr>
          <p:nvPr/>
        </p:nvCxnSpPr>
        <p:spPr>
          <a:xfrm rot="10800000">
            <a:off x="1288125" y="1611571"/>
            <a:ext cx="0" cy="21480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45"/>
          <p:cNvSpPr/>
          <p:nvPr/>
        </p:nvSpPr>
        <p:spPr>
          <a:xfrm>
            <a:off x="2956430" y="31098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Class</a:t>
            </a:r>
            <a:endParaRPr sz="1200">
              <a:solidFill>
                <a:srgbClr val="222222"/>
              </a:solidFill>
              <a:latin typeface="DM Sans"/>
              <a:ea typeface="DM Sans"/>
              <a:cs typeface="DM Sans"/>
              <a:sym typeface="DM Sans"/>
            </a:endParaRPr>
          </a:p>
        </p:txBody>
      </p:sp>
      <p:sp>
        <p:nvSpPr>
          <p:cNvPr id="168" name="Google Shape;168;p45"/>
          <p:cNvSpPr/>
          <p:nvPr/>
        </p:nvSpPr>
        <p:spPr>
          <a:xfrm>
            <a:off x="4058031" y="18263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Reglas sintácticas</a:t>
            </a:r>
            <a:endParaRPr sz="1200">
              <a:solidFill>
                <a:srgbClr val="222222"/>
              </a:solidFill>
              <a:latin typeface="DM Sans"/>
              <a:ea typeface="DM Sans"/>
              <a:cs typeface="DM Sans"/>
              <a:sym typeface="DM Sans"/>
            </a:endParaRPr>
          </a:p>
        </p:txBody>
      </p:sp>
      <p:cxnSp>
        <p:nvCxnSpPr>
          <p:cNvPr id="169" name="Google Shape;169;p45"/>
          <p:cNvCxnSpPr>
            <a:stCxn id="162" idx="3"/>
          </p:cNvCxnSpPr>
          <p:nvPr/>
        </p:nvCxnSpPr>
        <p:spPr>
          <a:xfrm>
            <a:off x="1987725" y="1321584"/>
            <a:ext cx="2070300" cy="6000"/>
          </a:xfrm>
          <a:prstGeom prst="bentConnector3">
            <a:avLst>
              <a:gd fmla="val 50000" name="adj1"/>
            </a:avLst>
          </a:prstGeom>
          <a:noFill/>
          <a:ln cap="flat" cmpd="sng" w="9525">
            <a:solidFill>
              <a:srgbClr val="CCCCCC"/>
            </a:solidFill>
            <a:prstDash val="solid"/>
            <a:round/>
            <a:headEnd len="med" w="med" type="none"/>
            <a:tailEnd len="med" w="med" type="oval"/>
          </a:ln>
        </p:spPr>
      </p:cxnSp>
      <p:pic>
        <p:nvPicPr>
          <p:cNvPr id="170" name="Google Shape;170;p45"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66" name="Google Shape;166;p45"/>
          <p:cNvSpPr/>
          <p:nvPr/>
        </p:nvSpPr>
        <p:spPr>
          <a:xfrm>
            <a:off x="588525" y="1826371"/>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Sintaxis de CSS</a:t>
            </a:r>
            <a:endParaRPr sz="1200">
              <a:solidFill>
                <a:srgbClr val="FFFFFF"/>
              </a:solidFill>
              <a:latin typeface="DM Sans"/>
              <a:ea typeface="DM Sans"/>
              <a:cs typeface="DM Sans"/>
              <a:sym typeface="DM Sans"/>
            </a:endParaRPr>
          </a:p>
        </p:txBody>
      </p:sp>
      <p:sp>
        <p:nvSpPr>
          <p:cNvPr id="171" name="Google Shape;171;p45"/>
          <p:cNvSpPr/>
          <p:nvPr/>
        </p:nvSpPr>
        <p:spPr>
          <a:xfrm>
            <a:off x="588525" y="25516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Padres e hijos</a:t>
            </a:r>
            <a:endParaRPr sz="1200">
              <a:solidFill>
                <a:srgbClr val="FFFFFF"/>
              </a:solidFill>
              <a:latin typeface="DM Sans"/>
              <a:ea typeface="DM Sans"/>
              <a:cs typeface="DM Sans"/>
              <a:sym typeface="DM Sans"/>
            </a:endParaRPr>
          </a:p>
        </p:txBody>
      </p:sp>
      <p:cxnSp>
        <p:nvCxnSpPr>
          <p:cNvPr id="172" name="Google Shape;172;p45"/>
          <p:cNvCxnSpPr/>
          <p:nvPr/>
        </p:nvCxnSpPr>
        <p:spPr>
          <a:xfrm>
            <a:off x="1288125" y="3109893"/>
            <a:ext cx="0" cy="153600"/>
          </a:xfrm>
          <a:prstGeom prst="straightConnector1">
            <a:avLst/>
          </a:prstGeom>
          <a:noFill/>
          <a:ln cap="flat" cmpd="sng" w="9525">
            <a:solidFill>
              <a:srgbClr val="CCCCCC"/>
            </a:solidFill>
            <a:prstDash val="solid"/>
            <a:round/>
            <a:headEnd len="med" w="med" type="oval"/>
            <a:tailEnd len="med" w="med" type="oval"/>
          </a:ln>
        </p:spPr>
      </p:cxnSp>
      <p:cxnSp>
        <p:nvCxnSpPr>
          <p:cNvPr id="173" name="Google Shape;173;p45"/>
          <p:cNvCxnSpPr/>
          <p:nvPr/>
        </p:nvCxnSpPr>
        <p:spPr>
          <a:xfrm>
            <a:off x="1288125" y="2406568"/>
            <a:ext cx="0" cy="153600"/>
          </a:xfrm>
          <a:prstGeom prst="straightConnector1">
            <a:avLst/>
          </a:prstGeom>
          <a:noFill/>
          <a:ln cap="flat" cmpd="sng" w="9525">
            <a:solidFill>
              <a:srgbClr val="CCCCCC"/>
            </a:solidFill>
            <a:prstDash val="solid"/>
            <a:round/>
            <a:headEnd len="med" w="med" type="oval"/>
            <a:tailEnd len="med" w="med" type="oval"/>
          </a:ln>
        </p:spPr>
      </p:cxnSp>
      <p:sp>
        <p:nvSpPr>
          <p:cNvPr id="174" name="Google Shape;174;p45"/>
          <p:cNvSpPr/>
          <p:nvPr/>
        </p:nvSpPr>
        <p:spPr>
          <a:xfrm>
            <a:off x="4058031" y="10314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CSS?</a:t>
            </a:r>
            <a:endParaRPr sz="1200">
              <a:solidFill>
                <a:srgbClr val="222222"/>
              </a:solidFill>
              <a:latin typeface="DM Sans"/>
              <a:ea typeface="DM Sans"/>
              <a:cs typeface="DM Sans"/>
              <a:sym typeface="DM Sans"/>
            </a:endParaRPr>
          </a:p>
        </p:txBody>
      </p:sp>
      <p:sp>
        <p:nvSpPr>
          <p:cNvPr id="175" name="Google Shape;175;p45"/>
          <p:cNvSpPr/>
          <p:nvPr/>
        </p:nvSpPr>
        <p:spPr>
          <a:xfrm>
            <a:off x="2956430" y="361731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ID</a:t>
            </a:r>
            <a:endParaRPr sz="1200">
              <a:solidFill>
                <a:srgbClr val="222222"/>
              </a:solidFill>
              <a:latin typeface="DM Sans"/>
              <a:ea typeface="DM Sans"/>
              <a:cs typeface="DM Sans"/>
              <a:sym typeface="DM Sans"/>
            </a:endParaRPr>
          </a:p>
        </p:txBody>
      </p:sp>
      <p:cxnSp>
        <p:nvCxnSpPr>
          <p:cNvPr id="176" name="Google Shape;176;p45"/>
          <p:cNvCxnSpPr>
            <a:stCxn id="161" idx="3"/>
            <a:endCxn id="175" idx="1"/>
          </p:cNvCxnSpPr>
          <p:nvPr/>
        </p:nvCxnSpPr>
        <p:spPr>
          <a:xfrm>
            <a:off x="1987725" y="3523093"/>
            <a:ext cx="968700" cy="229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77" name="Google Shape;177;p45"/>
          <p:cNvCxnSpPr>
            <a:endCxn id="167" idx="1"/>
          </p:cNvCxnSpPr>
          <p:nvPr/>
        </p:nvCxnSpPr>
        <p:spPr>
          <a:xfrm flipH="1" rot="10800000">
            <a:off x="1987730" y="3245188"/>
            <a:ext cx="968700" cy="2778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78" name="Google Shape;178;p45"/>
          <p:cNvCxnSpPr/>
          <p:nvPr/>
        </p:nvCxnSpPr>
        <p:spPr>
          <a:xfrm>
            <a:off x="1987725" y="2078659"/>
            <a:ext cx="2070300" cy="60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79" name="Google Shape;179;p45"/>
          <p:cNvSpPr/>
          <p:nvPr/>
        </p:nvSpPr>
        <p:spPr>
          <a:xfrm>
            <a:off x="4572000" y="3163325"/>
            <a:ext cx="55500" cy="649800"/>
          </a:xfrm>
          <a:prstGeom prst="rightBrace">
            <a:avLst>
              <a:gd fmla="val 50000" name="adj1"/>
              <a:gd fmla="val 50000" name="adj2"/>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5"/>
          <p:cNvSpPr txBox="1"/>
          <p:nvPr/>
        </p:nvSpPr>
        <p:spPr>
          <a:xfrm>
            <a:off x="4711275" y="3275650"/>
            <a:ext cx="11856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Comparación</a:t>
            </a:r>
            <a:endParaRPr i="0" sz="1200" u="none" cap="none" strike="noStrike">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TEXT-DECORATION</a:t>
            </a:r>
            <a:endParaRPr b="1" sz="4000">
              <a:solidFill>
                <a:schemeClr val="dk1"/>
              </a:solidFill>
              <a:latin typeface="DM Sans"/>
              <a:ea typeface="DM Sans"/>
              <a:cs typeface="DM Sans"/>
              <a:sym typeface="DM Sans"/>
            </a:endParaRPr>
          </a:p>
        </p:txBody>
      </p:sp>
      <p:sp>
        <p:nvSpPr>
          <p:cNvPr id="637" name="Google Shape;637;p99"/>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38" name="Google Shape;638;p99"/>
          <p:cNvGrpSpPr/>
          <p:nvPr/>
        </p:nvGrpSpPr>
        <p:grpSpPr>
          <a:xfrm>
            <a:off x="847175" y="1435214"/>
            <a:ext cx="3530400" cy="2828761"/>
            <a:chOff x="1092975" y="1480739"/>
            <a:chExt cx="3530400" cy="2828761"/>
          </a:xfrm>
        </p:grpSpPr>
        <p:sp>
          <p:nvSpPr>
            <p:cNvPr id="639" name="Google Shape;639;p9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.subrayado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none</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.tachado</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text-decoration</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line-through</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40" name="Google Shape;640;p99"/>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41" name="Google Shape;641;p99"/>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none | underline | overline | line-through</a:t>
            </a:r>
            <a:endParaRPr i="0" sz="1200" u="none" cap="none" strike="noStrike">
              <a:solidFill>
                <a:srgbClr val="000000"/>
              </a:solidFill>
              <a:latin typeface="DM Sans"/>
              <a:ea typeface="DM Sans"/>
              <a:cs typeface="DM Sans"/>
              <a:sym typeface="DM Sans"/>
            </a:endParaRPr>
          </a:p>
        </p:txBody>
      </p:sp>
      <p:pic>
        <p:nvPicPr>
          <p:cNvPr id="642" name="Google Shape;642;p99"/>
          <p:cNvPicPr preferRelativeResize="0"/>
          <p:nvPr/>
        </p:nvPicPr>
        <p:blipFill rotWithShape="1">
          <a:blip r:embed="rId3">
            <a:alphaModFix/>
          </a:blip>
          <a:srcRect b="0" l="0" r="0" t="0"/>
          <a:stretch/>
        </p:blipFill>
        <p:spPr>
          <a:xfrm>
            <a:off x="6166850" y="2460938"/>
            <a:ext cx="1466850" cy="1181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Estilo background</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BACKGROUND-COLOR</a:t>
            </a:r>
            <a:endParaRPr b="1" sz="4000">
              <a:solidFill>
                <a:schemeClr val="dk1"/>
              </a:solidFill>
              <a:latin typeface="DM Sans"/>
              <a:ea typeface="DM Sans"/>
              <a:cs typeface="DM Sans"/>
              <a:sym typeface="DM Sans"/>
            </a:endParaRPr>
          </a:p>
        </p:txBody>
      </p:sp>
      <p:sp>
        <p:nvSpPr>
          <p:cNvPr id="653" name="Google Shape;653;p101"/>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54" name="Google Shape;654;p101"/>
          <p:cNvGrpSpPr/>
          <p:nvPr/>
        </p:nvGrpSpPr>
        <p:grpSpPr>
          <a:xfrm>
            <a:off x="847175" y="1435214"/>
            <a:ext cx="3530400" cy="2828761"/>
            <a:chOff x="1092975" y="1480739"/>
            <a:chExt cx="3530400" cy="2828761"/>
          </a:xfrm>
        </p:grpSpPr>
        <p:sp>
          <p:nvSpPr>
            <p:cNvPr id="655" name="Google Shape;655;p10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.fondoFuerte</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background-color</a:t>
              </a:r>
              <a:r>
                <a:rPr lang="es">
                  <a:solidFill>
                    <a:schemeClr val="dk1"/>
                  </a:solidFill>
                  <a:latin typeface="Consolas"/>
                  <a:ea typeface="Consolas"/>
                  <a:cs typeface="Consolas"/>
                  <a:sym typeface="Consolas"/>
                </a:rPr>
                <a:t>: </a:t>
              </a:r>
              <a:r>
                <a:rPr lang="es">
                  <a:solidFill>
                    <a:srgbClr val="0451A5"/>
                  </a:solidFill>
                  <a:latin typeface="Consolas"/>
                  <a:ea typeface="Consolas"/>
                  <a:cs typeface="Consolas"/>
                  <a:sym typeface="Consolas"/>
                </a:rPr>
                <a:t>yellow</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56" name="Google Shape;656;p101"/>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57" name="Google Shape;657;p101"/>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[color]</a:t>
            </a:r>
            <a:endParaRPr i="0" sz="1200" u="none" cap="none" strike="noStrike">
              <a:solidFill>
                <a:srgbClr val="000000"/>
              </a:solidFill>
              <a:latin typeface="DM Sans"/>
              <a:ea typeface="DM Sans"/>
              <a:cs typeface="DM Sans"/>
              <a:sym typeface="DM Sans"/>
            </a:endParaRPr>
          </a:p>
        </p:txBody>
      </p:sp>
      <p:sp>
        <p:nvSpPr>
          <p:cNvPr id="658" name="Google Shape;658;p101"/>
          <p:cNvSpPr txBox="1"/>
          <p:nvPr/>
        </p:nvSpPr>
        <p:spPr>
          <a:xfrm>
            <a:off x="4868225" y="2520075"/>
            <a:ext cx="21030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highlight>
                  <a:srgbClr val="FFFF00"/>
                </a:highlight>
              </a:rPr>
              <a:t>Párrafo fondo amarillo</a:t>
            </a:r>
            <a:endParaRPr>
              <a:highlight>
                <a:srgbClr val="FFFF00"/>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BACKGROUND-IMAGE</a:t>
            </a:r>
            <a:endParaRPr b="1" sz="4000">
              <a:solidFill>
                <a:schemeClr val="dk1"/>
              </a:solidFill>
              <a:latin typeface="DM Sans"/>
              <a:ea typeface="DM Sans"/>
              <a:cs typeface="DM Sans"/>
              <a:sym typeface="DM Sans"/>
            </a:endParaRPr>
          </a:p>
        </p:txBody>
      </p:sp>
      <p:sp>
        <p:nvSpPr>
          <p:cNvPr id="664" name="Google Shape;664;p102"/>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65" name="Google Shape;665;p102"/>
          <p:cNvGrpSpPr/>
          <p:nvPr/>
        </p:nvGrpSpPr>
        <p:grpSpPr>
          <a:xfrm>
            <a:off x="847175" y="1435214"/>
            <a:ext cx="3530400" cy="2828761"/>
            <a:chOff x="1092975" y="1480739"/>
            <a:chExt cx="3530400" cy="2828761"/>
          </a:xfrm>
        </p:grpSpPr>
        <p:sp>
          <p:nvSpPr>
            <p:cNvPr id="666" name="Google Shape;666;p10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400"/>
                <a:buFont typeface="Arial"/>
                <a:buNone/>
              </a:pPr>
              <a:r>
                <a:rPr lang="es">
                  <a:solidFill>
                    <a:srgbClr val="800000"/>
                  </a:solidFill>
                  <a:latin typeface="Consolas"/>
                  <a:ea typeface="Consolas"/>
                  <a:cs typeface="Consolas"/>
                  <a:sym typeface="Consolas"/>
                </a:rPr>
                <a:t>.catsandstars</a:t>
              </a:r>
              <a:r>
                <a:rPr lang="es">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   </a:t>
              </a:r>
              <a:r>
                <a:rPr lang="es">
                  <a:solidFill>
                    <a:srgbClr val="FF0000"/>
                  </a:solidFill>
                  <a:latin typeface="Consolas"/>
                  <a:ea typeface="Consolas"/>
                  <a:cs typeface="Consolas"/>
                  <a:sym typeface="Consolas"/>
                </a:rPr>
                <a:t>background-image</a:t>
              </a:r>
              <a:r>
                <a:rPr lang="es">
                  <a:solidFill>
                    <a:schemeClr val="dk1"/>
                  </a:solidFill>
                  <a:latin typeface="Consolas"/>
                  <a:ea typeface="Consolas"/>
                  <a:cs typeface="Consolas"/>
                  <a:sym typeface="Consolas"/>
                </a:rPr>
                <a:t>:  </a:t>
              </a: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"https://mdn.mozillademos.org/files/11991/startransparent.gif"</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rgbClr val="795E26"/>
                  </a:solidFill>
                  <a:latin typeface="Consolas"/>
                  <a:ea typeface="Consolas"/>
                  <a:cs typeface="Consolas"/>
                  <a:sym typeface="Consolas"/>
                </a:rPr>
                <a:t>url</a:t>
              </a:r>
              <a:r>
                <a:rPr lang="es">
                  <a:solidFill>
                    <a:schemeClr val="dk1"/>
                  </a:solidFill>
                  <a:latin typeface="Consolas"/>
                  <a:ea typeface="Consolas"/>
                  <a:cs typeface="Consolas"/>
                  <a:sym typeface="Consolas"/>
                </a:rPr>
                <a:t>(</a:t>
              </a:r>
              <a:r>
                <a:rPr lang="es">
                  <a:solidFill>
                    <a:srgbClr val="A31515"/>
                  </a:solidFill>
                  <a:latin typeface="Consolas"/>
                  <a:ea typeface="Consolas"/>
                  <a:cs typeface="Consolas"/>
                  <a:sym typeface="Consolas"/>
                </a:rPr>
                <a:t>"https://mdn.mozillademos.org/files/7693/catfront.png"</a:t>
              </a:r>
              <a:r>
                <a:rPr lang="es">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400"/>
                <a:buFont typeface="Arial"/>
                <a:buNone/>
              </a:pPr>
              <a:r>
                <a:rPr lang="es">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67" name="Google Shape;667;p102"/>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68" name="Google Shape;668;p102"/>
          <p:cNvSpPr txBox="1"/>
          <p:nvPr/>
        </p:nvSpPr>
        <p:spPr>
          <a:xfrm>
            <a:off x="901625" y="4340775"/>
            <a:ext cx="39666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url | none</a:t>
            </a:r>
            <a:endParaRPr i="0" sz="1200" u="none" cap="none" strike="noStrike">
              <a:solidFill>
                <a:srgbClr val="000000"/>
              </a:solidFill>
              <a:latin typeface="DM Sans"/>
              <a:ea typeface="DM Sans"/>
              <a:cs typeface="DM Sans"/>
              <a:sym typeface="DM Sans"/>
            </a:endParaRPr>
          </a:p>
        </p:txBody>
      </p:sp>
      <p:pic>
        <p:nvPicPr>
          <p:cNvPr id="669" name="Google Shape;669;p102"/>
          <p:cNvPicPr preferRelativeResize="0"/>
          <p:nvPr/>
        </p:nvPicPr>
        <p:blipFill rotWithShape="1">
          <a:blip r:embed="rId3">
            <a:alphaModFix/>
          </a:blip>
          <a:srcRect b="0" l="0" r="0" t="0"/>
          <a:stretch/>
        </p:blipFill>
        <p:spPr>
          <a:xfrm>
            <a:off x="5026604" y="2380150"/>
            <a:ext cx="3000834" cy="1192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BACKGROUND-REPEAT</a:t>
            </a:r>
            <a:endParaRPr b="1" sz="4000">
              <a:solidFill>
                <a:schemeClr val="dk1"/>
              </a:solidFill>
              <a:latin typeface="DM Sans"/>
              <a:ea typeface="DM Sans"/>
              <a:cs typeface="DM Sans"/>
              <a:sym typeface="DM Sans"/>
            </a:endParaRPr>
          </a:p>
        </p:txBody>
      </p:sp>
      <p:sp>
        <p:nvSpPr>
          <p:cNvPr id="675" name="Google Shape;675;p103"/>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76" name="Google Shape;676;p103"/>
          <p:cNvGrpSpPr/>
          <p:nvPr/>
        </p:nvGrpSpPr>
        <p:grpSpPr>
          <a:xfrm>
            <a:off x="847175" y="1435214"/>
            <a:ext cx="3530400" cy="2828761"/>
            <a:chOff x="1092975" y="1480739"/>
            <a:chExt cx="3530400" cy="2828761"/>
          </a:xfrm>
        </p:grpSpPr>
        <p:sp>
          <p:nvSpPr>
            <p:cNvPr id="677" name="Google Shape;677;p10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50"/>
                <a:buFont typeface="Arial"/>
                <a:buNone/>
              </a:pPr>
              <a:r>
                <a:rPr lang="es" sz="1150">
                  <a:solidFill>
                    <a:srgbClr val="800000"/>
                  </a:solidFill>
                  <a:latin typeface="Consolas"/>
                  <a:ea typeface="Consolas"/>
                  <a:cs typeface="Consolas"/>
                  <a:sym typeface="Consolas"/>
                </a:rPr>
                <a:t>.ejemplo</a:t>
              </a:r>
              <a:r>
                <a:rPr lang="es" sz="1150">
                  <a:solidFill>
                    <a:schemeClr val="dk1"/>
                  </a:solidFill>
                  <a:latin typeface="Consolas"/>
                  <a:ea typeface="Consolas"/>
                  <a:cs typeface="Consolas"/>
                  <a:sym typeface="Consolas"/>
                </a:rPr>
                <a:t> {</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background-image</a:t>
              </a:r>
              <a:r>
                <a:rPr lang="es" sz="1150">
                  <a:solidFill>
                    <a:schemeClr val="dk1"/>
                  </a:solidFill>
                  <a:latin typeface="Consolas"/>
                  <a:ea typeface="Consolas"/>
                  <a:cs typeface="Consolas"/>
                  <a:sym typeface="Consolas"/>
                </a:rPr>
                <a:t>:  </a:t>
              </a: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https://mdn.mozillademos.org/files/12005/starsolid.gif</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rgbClr val="795E26"/>
                  </a:solidFill>
                  <a:latin typeface="Consolas"/>
                  <a:ea typeface="Consolas"/>
                  <a:cs typeface="Consolas"/>
                  <a:sym typeface="Consolas"/>
                </a:rPr>
                <a:t>url</a:t>
              </a:r>
              <a:r>
                <a:rPr lang="es" sz="1150">
                  <a:solidFill>
                    <a:schemeClr val="dk1"/>
                  </a:solidFill>
                  <a:latin typeface="Consolas"/>
                  <a:ea typeface="Consolas"/>
                  <a:cs typeface="Consolas"/>
                  <a:sym typeface="Consolas"/>
                </a:rPr>
                <a:t>(</a:t>
              </a:r>
              <a:r>
                <a:rPr lang="es" sz="1150">
                  <a:solidFill>
                    <a:srgbClr val="001080"/>
                  </a:solidFill>
                  <a:latin typeface="Consolas"/>
                  <a:ea typeface="Consolas"/>
                  <a:cs typeface="Consolas"/>
                  <a:sym typeface="Consolas"/>
                </a:rPr>
                <a:t>https://developer.cdn.mozilla.net/media/redesign/img/favicon32.png</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FF0000"/>
                  </a:solidFill>
                  <a:latin typeface="Consolas"/>
                  <a:ea typeface="Consolas"/>
                  <a:cs typeface="Consolas"/>
                  <a:sym typeface="Consolas"/>
                </a:rPr>
                <a:t>background-repeat</a:t>
              </a: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repeat-x</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                    </a:t>
              </a:r>
              <a:r>
                <a:rPr lang="es" sz="1150">
                  <a:solidFill>
                    <a:srgbClr val="0451A5"/>
                  </a:solidFill>
                  <a:latin typeface="Consolas"/>
                  <a:ea typeface="Consolas"/>
                  <a:cs typeface="Consolas"/>
                  <a:sym typeface="Consolas"/>
                </a:rPr>
                <a:t>repeat-y</a:t>
              </a:r>
              <a:r>
                <a:rPr lang="es" sz="1150">
                  <a:solidFill>
                    <a:schemeClr val="dk1"/>
                  </a:solidFill>
                  <a:latin typeface="Consolas"/>
                  <a:ea typeface="Consolas"/>
                  <a:cs typeface="Consolas"/>
                  <a:sym typeface="Consolas"/>
                </a:rPr>
                <a:t>;</a:t>
              </a:r>
              <a:endParaRPr sz="11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50"/>
                <a:buFont typeface="Arial"/>
                <a:buNone/>
              </a:pPr>
              <a:r>
                <a:rPr lang="es" sz="1150">
                  <a:solidFill>
                    <a:schemeClr val="dk1"/>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78" name="Google Shape;678;p103"/>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79" name="Google Shape;679;p103"/>
          <p:cNvSpPr txBox="1"/>
          <p:nvPr/>
        </p:nvSpPr>
        <p:spPr>
          <a:xfrm>
            <a:off x="901625" y="4340775"/>
            <a:ext cx="63609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DM Sans"/>
                <a:ea typeface="DM Sans"/>
                <a:cs typeface="DM Sans"/>
                <a:sym typeface="DM Sans"/>
              </a:rPr>
              <a:t>Valores posibles:  repeat | repeat-x | repeat-y | no-repeat | space | round (</a:t>
            </a:r>
            <a:r>
              <a:rPr lang="es" sz="1200" u="sng">
                <a:solidFill>
                  <a:srgbClr val="83AEFB"/>
                </a:solidFill>
                <a:latin typeface="DM Sans"/>
                <a:ea typeface="DM Sans"/>
                <a:cs typeface="DM Sans"/>
                <a:sym typeface="DM Sans"/>
                <a:hlinkClick r:id="rId3">
                  <a:extLst>
                    <a:ext uri="{A12FA001-AC4F-418D-AE19-62706E023703}">
                      <ahyp:hlinkClr val="tx"/>
                    </a:ext>
                  </a:extLst>
                </a:hlinkClick>
              </a:rPr>
              <a:t>ver ejemplos</a:t>
            </a:r>
            <a:r>
              <a:rPr lang="es" sz="1200">
                <a:solidFill>
                  <a:schemeClr val="dk1"/>
                </a:solidFill>
                <a:latin typeface="DM Sans"/>
                <a:ea typeface="DM Sans"/>
                <a:cs typeface="DM Sans"/>
                <a:sym typeface="DM Sans"/>
              </a:rPr>
              <a:t>)</a:t>
            </a:r>
            <a:endParaRPr i="0" sz="1200" u="none" cap="none" strike="noStrike">
              <a:solidFill>
                <a:srgbClr val="000000"/>
              </a:solidFill>
              <a:latin typeface="DM Sans"/>
              <a:ea typeface="DM Sans"/>
              <a:cs typeface="DM Sans"/>
              <a:sym typeface="DM Sans"/>
            </a:endParaRPr>
          </a:p>
        </p:txBody>
      </p:sp>
      <p:pic>
        <p:nvPicPr>
          <p:cNvPr id="680" name="Google Shape;680;p103"/>
          <p:cNvPicPr preferRelativeResize="0"/>
          <p:nvPr/>
        </p:nvPicPr>
        <p:blipFill rotWithShape="1">
          <a:blip r:embed="rId4">
            <a:alphaModFix/>
          </a:blip>
          <a:srcRect b="0" l="0" r="0" t="0"/>
          <a:stretch/>
        </p:blipFill>
        <p:spPr>
          <a:xfrm>
            <a:off x="5422174" y="2571762"/>
            <a:ext cx="2940013" cy="17431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BACKGROUND-POSITION</a:t>
            </a:r>
            <a:endParaRPr b="1" sz="4000">
              <a:solidFill>
                <a:schemeClr val="dk1"/>
              </a:solidFill>
              <a:latin typeface="DM Sans"/>
              <a:ea typeface="DM Sans"/>
              <a:cs typeface="DM Sans"/>
              <a:sym typeface="DM Sans"/>
            </a:endParaRPr>
          </a:p>
        </p:txBody>
      </p:sp>
      <p:sp>
        <p:nvSpPr>
          <p:cNvPr id="686" name="Google Shape;686;p104"/>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87" name="Google Shape;687;p104"/>
          <p:cNvGrpSpPr/>
          <p:nvPr/>
        </p:nvGrpSpPr>
        <p:grpSpPr>
          <a:xfrm>
            <a:off x="847175" y="1435214"/>
            <a:ext cx="3530400" cy="2828761"/>
            <a:chOff x="1092975" y="1480739"/>
            <a:chExt cx="3530400" cy="2828761"/>
          </a:xfrm>
        </p:grpSpPr>
        <p:sp>
          <p:nvSpPr>
            <p:cNvPr id="688" name="Google Shape;688;p10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300"/>
                <a:buFont typeface="Arial"/>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background-position</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right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center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a:t>
              </a:r>
              <a:endParaRPr sz="115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89" name="Google Shape;689;p104"/>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690" name="Google Shape;690;p104"/>
          <p:cNvSpPr txBox="1"/>
          <p:nvPr/>
        </p:nvSpPr>
        <p:spPr>
          <a:xfrm>
            <a:off x="901625" y="4340775"/>
            <a:ext cx="39210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DM Sans"/>
                <a:ea typeface="DM Sans"/>
                <a:cs typeface="DM Sans"/>
                <a:sym typeface="DM Sans"/>
              </a:rPr>
              <a:t>Valores posibles:  posicionX posicionY (</a:t>
            </a:r>
            <a:r>
              <a:rPr lang="es" sz="1200" u="sng">
                <a:solidFill>
                  <a:srgbClr val="83AEFB"/>
                </a:solidFill>
                <a:latin typeface="DM Sans"/>
                <a:ea typeface="DM Sans"/>
                <a:cs typeface="DM Sans"/>
                <a:sym typeface="DM Sans"/>
                <a:hlinkClick r:id="rId3">
                  <a:extLst>
                    <a:ext uri="{A12FA001-AC4F-418D-AE19-62706E023703}">
                      <ahyp:hlinkClr val="tx"/>
                    </a:ext>
                  </a:extLst>
                </a:hlinkClick>
              </a:rPr>
              <a:t>ver ejemplos</a:t>
            </a:r>
            <a:r>
              <a:rPr lang="es" sz="1200">
                <a:solidFill>
                  <a:schemeClr val="dk1"/>
                </a:solidFill>
                <a:latin typeface="DM Sans"/>
                <a:ea typeface="DM Sans"/>
                <a:cs typeface="DM Sans"/>
                <a:sym typeface="DM Sans"/>
              </a:rPr>
              <a:t>) </a:t>
            </a:r>
            <a:endParaRPr i="0" sz="1200" u="none" cap="none" strike="noStrike">
              <a:solidFill>
                <a:srgbClr val="000000"/>
              </a:solidFill>
              <a:latin typeface="DM Sans"/>
              <a:ea typeface="DM Sans"/>
              <a:cs typeface="DM Sans"/>
              <a:sym typeface="DM Sans"/>
            </a:endParaRPr>
          </a:p>
        </p:txBody>
      </p:sp>
      <p:pic>
        <p:nvPicPr>
          <p:cNvPr id="691" name="Google Shape;691;p104"/>
          <p:cNvPicPr preferRelativeResize="0"/>
          <p:nvPr/>
        </p:nvPicPr>
        <p:blipFill rotWithShape="1">
          <a:blip r:embed="rId4">
            <a:alphaModFix/>
          </a:blip>
          <a:srcRect b="0" l="0" r="0" t="0"/>
          <a:stretch/>
        </p:blipFill>
        <p:spPr>
          <a:xfrm>
            <a:off x="4822620" y="2343850"/>
            <a:ext cx="3032119" cy="1728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BACKGROUND-SIZE</a:t>
            </a:r>
            <a:endParaRPr b="1" sz="4000">
              <a:solidFill>
                <a:schemeClr val="dk1"/>
              </a:solidFill>
              <a:latin typeface="DM Sans"/>
              <a:ea typeface="DM Sans"/>
              <a:cs typeface="DM Sans"/>
              <a:sym typeface="DM Sans"/>
            </a:endParaRPr>
          </a:p>
        </p:txBody>
      </p:sp>
      <p:sp>
        <p:nvSpPr>
          <p:cNvPr id="697" name="Google Shape;697;p105"/>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b="1" sz="2000">
              <a:latin typeface="DM Sans"/>
              <a:ea typeface="DM Sans"/>
              <a:cs typeface="DM Sans"/>
              <a:sym typeface="DM Sans"/>
            </a:endParaRPr>
          </a:p>
        </p:txBody>
      </p:sp>
      <p:grpSp>
        <p:nvGrpSpPr>
          <p:cNvPr id="698" name="Google Shape;698;p105"/>
          <p:cNvGrpSpPr/>
          <p:nvPr/>
        </p:nvGrpSpPr>
        <p:grpSpPr>
          <a:xfrm>
            <a:off x="847175" y="1435214"/>
            <a:ext cx="3530400" cy="2828761"/>
            <a:chOff x="1092975" y="1480739"/>
            <a:chExt cx="3530400" cy="2828761"/>
          </a:xfrm>
        </p:grpSpPr>
        <p:sp>
          <p:nvSpPr>
            <p:cNvPr id="699" name="Google Shape;699;p10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300"/>
                <a:buFont typeface="Arial"/>
                <a:buNone/>
              </a:pPr>
              <a:r>
                <a:rPr lang="es" sz="1300">
                  <a:solidFill>
                    <a:srgbClr val="800000"/>
                  </a:solidFill>
                  <a:latin typeface="Consolas"/>
                  <a:ea typeface="Consolas"/>
                  <a:cs typeface="Consolas"/>
                  <a:sym typeface="Consolas"/>
                </a:rPr>
                <a:t>.ejemplo</a:t>
              </a:r>
              <a:r>
                <a:rPr lang="es" sz="1300">
                  <a:solidFill>
                    <a:schemeClr val="dk1"/>
                  </a:solidFill>
                  <a:latin typeface="Consolas"/>
                  <a:ea typeface="Consolas"/>
                  <a:cs typeface="Consolas"/>
                  <a:sym typeface="Consolas"/>
                </a:rPr>
                <a:t> {</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background-image</a:t>
              </a:r>
              <a:r>
                <a:rPr lang="es" sz="1300">
                  <a:solidFill>
                    <a:schemeClr val="dk1"/>
                  </a:solidFill>
                  <a:latin typeface="Consolas"/>
                  <a:ea typeface="Consolas"/>
                  <a:cs typeface="Consolas"/>
                  <a:sym typeface="Consolas"/>
                </a:rPr>
                <a:t>: </a:t>
              </a:r>
              <a:r>
                <a:rPr lang="es" sz="1300">
                  <a:solidFill>
                    <a:srgbClr val="795E26"/>
                  </a:solidFill>
                  <a:latin typeface="Consolas"/>
                  <a:ea typeface="Consolas"/>
                  <a:cs typeface="Consolas"/>
                  <a:sym typeface="Consolas"/>
                </a:rPr>
                <a:t>url</a:t>
              </a:r>
              <a:r>
                <a:rPr lang="es" sz="1300">
                  <a:solidFill>
                    <a:schemeClr val="dk1"/>
                  </a:solidFill>
                  <a:latin typeface="Consolas"/>
                  <a:ea typeface="Consolas"/>
                  <a:cs typeface="Consolas"/>
                  <a:sym typeface="Consolas"/>
                </a:rPr>
                <a:t>(</a:t>
              </a:r>
              <a:r>
                <a:rPr lang="es" sz="1300">
                  <a:solidFill>
                    <a:srgbClr val="A31515"/>
                  </a:solidFill>
                  <a:latin typeface="Consolas"/>
                  <a:ea typeface="Consolas"/>
                  <a:cs typeface="Consolas"/>
                  <a:sym typeface="Consolas"/>
                </a:rPr>
                <a:t>"https://mdn.mozillademos.org/files/12005/starsolid.gif"</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background-repeat</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no-repeat</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   </a:t>
              </a:r>
              <a:r>
                <a:rPr lang="es" sz="1300">
                  <a:solidFill>
                    <a:srgbClr val="FF0000"/>
                  </a:solidFill>
                  <a:latin typeface="Consolas"/>
                  <a:ea typeface="Consolas"/>
                  <a:cs typeface="Consolas"/>
                  <a:sym typeface="Consolas"/>
                </a:rPr>
                <a:t>background-size</a:t>
              </a:r>
              <a:r>
                <a:rPr lang="es" sz="1300">
                  <a:solidFill>
                    <a:schemeClr val="dk1"/>
                  </a:solidFill>
                  <a:latin typeface="Consolas"/>
                  <a:ea typeface="Consolas"/>
                  <a:cs typeface="Consolas"/>
                  <a:sym typeface="Consolas"/>
                </a:rPr>
                <a:t>: </a:t>
              </a:r>
              <a:r>
                <a:rPr lang="es" sz="1300">
                  <a:solidFill>
                    <a:srgbClr val="0451A5"/>
                  </a:solidFill>
                  <a:latin typeface="Consolas"/>
                  <a:ea typeface="Consolas"/>
                  <a:cs typeface="Consolas"/>
                  <a:sym typeface="Consolas"/>
                </a:rPr>
                <a:t>cover</a:t>
              </a:r>
              <a:r>
                <a:rPr lang="e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300"/>
                <a:buFont typeface="Arial"/>
                <a:buNone/>
              </a:pPr>
              <a:r>
                <a:rPr lang="es" sz="1300">
                  <a:solidFill>
                    <a:schemeClr val="dk1"/>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00" name="Google Shape;700;p105"/>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
        <p:nvSpPr>
          <p:cNvPr id="701" name="Google Shape;701;p105"/>
          <p:cNvSpPr txBox="1"/>
          <p:nvPr/>
        </p:nvSpPr>
        <p:spPr>
          <a:xfrm>
            <a:off x="901625" y="4340775"/>
            <a:ext cx="4467300" cy="330600"/>
          </a:xfrm>
          <a:prstGeom prst="rect">
            <a:avLst/>
          </a:prstGeom>
          <a:solidFill>
            <a:srgbClr val="DEFC5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s" sz="1200">
                <a:solidFill>
                  <a:schemeClr val="dk1"/>
                </a:solidFill>
                <a:latin typeface="Helvetica Neue Light"/>
                <a:ea typeface="Helvetica Neue Light"/>
                <a:cs typeface="Helvetica Neue Light"/>
                <a:sym typeface="Helvetica Neue Light"/>
              </a:rPr>
              <a:t>Valores posibles:  [ancho] | [alto] | cover | contain (</a:t>
            </a:r>
            <a:r>
              <a:rPr lang="es" sz="1200" u="sng">
                <a:solidFill>
                  <a:srgbClr val="83AEFB"/>
                </a:solidFill>
                <a:latin typeface="Helvetica Neue Light"/>
                <a:ea typeface="Helvetica Neue Light"/>
                <a:cs typeface="Helvetica Neue Light"/>
                <a:sym typeface="Helvetica Neue Light"/>
                <a:hlinkClick r:id="rId3">
                  <a:extLst>
                    <a:ext uri="{A12FA001-AC4F-418D-AE19-62706E023703}">
                      <ahyp:hlinkClr val="tx"/>
                    </a:ext>
                  </a:extLst>
                </a:hlinkClick>
              </a:rPr>
              <a:t>ver ejemplos</a:t>
            </a:r>
            <a:r>
              <a:rPr lang="es" sz="1200">
                <a:solidFill>
                  <a:schemeClr val="dk1"/>
                </a:solidFill>
                <a:latin typeface="Helvetica Neue Light"/>
                <a:ea typeface="Helvetica Neue Light"/>
                <a:cs typeface="Helvetica Neue Light"/>
                <a:sym typeface="Helvetica Neue Light"/>
              </a:rPr>
              <a:t>)</a:t>
            </a:r>
            <a:endParaRPr i="0" sz="1200" u="none" cap="none" strike="noStrike">
              <a:solidFill>
                <a:srgbClr val="000000"/>
              </a:solidFill>
              <a:latin typeface="DM Sans"/>
              <a:ea typeface="DM Sans"/>
              <a:cs typeface="DM Sans"/>
              <a:sym typeface="DM Sans"/>
            </a:endParaRPr>
          </a:p>
        </p:txBody>
      </p:sp>
      <p:pic>
        <p:nvPicPr>
          <p:cNvPr id="702" name="Google Shape;702;p105"/>
          <p:cNvPicPr preferRelativeResize="0"/>
          <p:nvPr/>
        </p:nvPicPr>
        <p:blipFill rotWithShape="1">
          <a:blip r:embed="rId4">
            <a:alphaModFix/>
          </a:blip>
          <a:srcRect b="0" l="0" r="0" t="0"/>
          <a:stretch/>
        </p:blipFill>
        <p:spPr>
          <a:xfrm>
            <a:off x="5198866" y="2300575"/>
            <a:ext cx="3002269" cy="17174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PARALLAX</a:t>
            </a:r>
            <a:endParaRPr b="1" sz="4000">
              <a:solidFill>
                <a:schemeClr val="dk1"/>
              </a:solidFill>
              <a:latin typeface="DM Sans"/>
              <a:ea typeface="DM Sans"/>
              <a:cs typeface="DM Sans"/>
              <a:sym typeface="DM Sans"/>
            </a:endParaRPr>
          </a:p>
        </p:txBody>
      </p:sp>
      <p:sp>
        <p:nvSpPr>
          <p:cNvPr id="708" name="Google Shape;708;p106"/>
          <p:cNvSpPr txBox="1"/>
          <p:nvPr/>
        </p:nvSpPr>
        <p:spPr>
          <a:xfrm>
            <a:off x="4527575" y="1908175"/>
            <a:ext cx="3834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ve de la siguiente manera: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u="sng">
                <a:solidFill>
                  <a:srgbClr val="83AEFB"/>
                </a:solidFill>
                <a:latin typeface="DM Sans"/>
                <a:ea typeface="DM Sans"/>
                <a:cs typeface="DM Sans"/>
                <a:sym typeface="DM Sans"/>
                <a:hlinkClick r:id="rId3">
                  <a:extLst>
                    <a:ext uri="{A12FA001-AC4F-418D-AE19-62706E023703}">
                      <ahyp:hlinkClr val="tx"/>
                    </a:ext>
                  </a:extLst>
                </a:hlinkClick>
              </a:rPr>
              <a:t>https://codepen.io/mablen/pen/bZKPNB</a:t>
            </a:r>
            <a:endParaRPr sz="1350">
              <a:solidFill>
                <a:srgbClr val="83AEFB"/>
              </a:solidFill>
              <a:latin typeface="DM Sans"/>
              <a:ea typeface="DM Sans"/>
              <a:cs typeface="DM Sans"/>
              <a:sym typeface="DM Sans"/>
            </a:endParaRPr>
          </a:p>
        </p:txBody>
      </p:sp>
      <p:grpSp>
        <p:nvGrpSpPr>
          <p:cNvPr id="709" name="Google Shape;709;p106"/>
          <p:cNvGrpSpPr/>
          <p:nvPr/>
        </p:nvGrpSpPr>
        <p:grpSpPr>
          <a:xfrm>
            <a:off x="847175" y="1435214"/>
            <a:ext cx="3680400" cy="2828761"/>
            <a:chOff x="1092975" y="1480739"/>
            <a:chExt cx="3680400" cy="2828761"/>
          </a:xfrm>
        </p:grpSpPr>
        <p:sp>
          <p:nvSpPr>
            <p:cNvPr id="710" name="Google Shape;710;p106"/>
            <p:cNvSpPr txBox="1"/>
            <p:nvPr/>
          </p:nvSpPr>
          <p:spPr>
            <a:xfrm>
              <a:off x="1092975" y="1892700"/>
              <a:ext cx="368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.parallax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background-image: url("/img/maxresdefault.jpg");</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height: 600px;</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background-attachment: fixed;</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background-position: center;</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background-repeat: no-repeat;</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background-size: cover;</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  margin-bottom:50px;</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Font typeface="Arial"/>
                <a:buNone/>
              </a:pPr>
              <a:r>
                <a:rPr lang="es" sz="1200">
                  <a:solidFill>
                    <a:schemeClr val="dk1"/>
                  </a:solidFill>
                  <a:latin typeface="DM Sans"/>
                  <a:ea typeface="DM Sans"/>
                  <a:cs typeface="DM Sans"/>
                  <a:sym typeface="DM Sans"/>
                </a:rPr>
                <a:t>}</a:t>
              </a:r>
              <a:endParaRPr sz="1300">
                <a:solidFill>
                  <a:srgbClr val="8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11" name="Google Shape;711;p106"/>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Unidades de medidas</a:t>
            </a:r>
            <a:endParaRPr b="1" sz="4000">
              <a:solidFill>
                <a:srgbClr val="EA90FF"/>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Unidades de medida</a:t>
            </a:r>
            <a:endParaRPr b="1" sz="4000">
              <a:solidFill>
                <a:schemeClr val="dk1"/>
              </a:solidFill>
              <a:latin typeface="DM Sans"/>
              <a:ea typeface="DM Sans"/>
              <a:cs typeface="DM Sans"/>
              <a:sym typeface="DM Sans"/>
            </a:endParaRPr>
          </a:p>
        </p:txBody>
      </p:sp>
      <p:sp>
        <p:nvSpPr>
          <p:cNvPr id="722" name="Google Shape;722;p108"/>
          <p:cNvSpPr txBox="1"/>
          <p:nvPr/>
        </p:nvSpPr>
        <p:spPr>
          <a:xfrm>
            <a:off x="473350" y="1908175"/>
            <a:ext cx="3834600" cy="114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Absolutas</a:t>
            </a:r>
            <a:endParaRPr b="1"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latin typeface="DM Sans"/>
                <a:ea typeface="DM Sans"/>
                <a:cs typeface="DM Sans"/>
                <a:sym typeface="DM Sans"/>
              </a:rPr>
              <a:t> Px (pixels): es la unidad que usan las pantallas.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23" name="Google Shape;723;p108"/>
          <p:cNvSpPr txBox="1"/>
          <p:nvPr/>
        </p:nvSpPr>
        <p:spPr>
          <a:xfrm>
            <a:off x="4527575" y="1908175"/>
            <a:ext cx="3834600" cy="20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Relativas</a:t>
            </a:r>
            <a:endParaRPr b="1"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Rem o em: relativa a la configuración de tamaño de la raíz (etiqueta html). </a:t>
            </a:r>
            <a:endParaRPr sz="1350">
              <a:latin typeface="DM Sans"/>
              <a:ea typeface="DM Sans"/>
              <a:cs typeface="DM Sans"/>
              <a:sym typeface="DM Sans"/>
            </a:endParaRPr>
          </a:p>
          <a:p>
            <a:pPr indent="0" lvl="0" marL="457200" rtl="0" algn="l">
              <a:spcBef>
                <a:spcPts val="1000"/>
              </a:spcBef>
              <a:spcAft>
                <a:spcPts val="0"/>
              </a:spcAft>
              <a:buClr>
                <a:schemeClr val="dk1"/>
              </a:buClr>
              <a:buSzPts val="1100"/>
              <a:buFont typeface="Arial"/>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Porcentaje: tomando en cuenta que 16px es 100%.</a:t>
            </a:r>
            <a:endParaRPr sz="1350">
              <a:latin typeface="DM Sans"/>
              <a:ea typeface="DM Sans"/>
              <a:cs typeface="DM Sans"/>
              <a:sym typeface="DM Sans"/>
            </a:endParaRPr>
          </a:p>
          <a:p>
            <a:pPr indent="0" lvl="0" marL="457200" rtl="0" algn="l">
              <a:spcBef>
                <a:spcPts val="1000"/>
              </a:spcBef>
              <a:spcAft>
                <a:spcPts val="1000"/>
              </a:spcAft>
              <a:buNone/>
            </a:pPr>
            <a:r>
              <a:rPr lang="es" sz="1350">
                <a:solidFill>
                  <a:srgbClr val="EA90FF"/>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latin typeface="DM Sans"/>
                <a:ea typeface="DM Sans"/>
                <a:cs typeface="DM Sans"/>
                <a:sym typeface="DM Sans"/>
              </a:rPr>
              <a:t>Viewport: se utilizan para layouts responsivos (más adelante).</a:t>
            </a:r>
            <a:endParaRPr sz="1350">
              <a:latin typeface="DM Sans"/>
              <a:ea typeface="DM Sans"/>
              <a:cs typeface="DM Sans"/>
              <a:sym typeface="DM Sans"/>
            </a:endParaRPr>
          </a:p>
        </p:txBody>
      </p:sp>
      <p:sp>
        <p:nvSpPr>
          <p:cNvPr id="724" name="Google Shape;724;p108"/>
          <p:cNvSpPr txBox="1"/>
          <p:nvPr/>
        </p:nvSpPr>
        <p:spPr>
          <a:xfrm>
            <a:off x="552375" y="1309725"/>
            <a:ext cx="7711500" cy="48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i="0" lang="es" sz="1350" u="none" cap="none" strike="noStrike">
                <a:solidFill>
                  <a:schemeClr val="dk1"/>
                </a:solidFill>
                <a:latin typeface="DM Sans"/>
                <a:ea typeface="DM Sans"/>
                <a:cs typeface="DM Sans"/>
                <a:sym typeface="DM Sans"/>
              </a:rPr>
              <a:t>Hay una amplia variedad de absolutas y relativas, pero nos centraremos en:</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46"/>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86" name="Google Shape;186;p46"/>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87" name="Google Shape;187;p46"/>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88" name="Google Shape;188;p46"/>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89" name="Google Shape;189;p4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90" name="Google Shape;190;p4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02</a:t>
            </a:r>
            <a:endParaRPr b="1" sz="1600">
              <a:solidFill>
                <a:srgbClr val="999999"/>
              </a:solidFill>
              <a:latin typeface="DM Sans"/>
              <a:ea typeface="DM Sans"/>
              <a:cs typeface="DM Sans"/>
              <a:sym typeface="DM Sans"/>
            </a:endParaRPr>
          </a:p>
        </p:txBody>
      </p:sp>
      <p:cxnSp>
        <p:nvCxnSpPr>
          <p:cNvPr id="191" name="Google Shape;191;p46"/>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92" name="Google Shape;192;p46"/>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Primeros pasos con HTML</a:t>
            </a:r>
            <a:endParaRPr b="1" sz="1500">
              <a:solidFill>
                <a:srgbClr val="999999"/>
              </a:solidFill>
              <a:latin typeface="DM Sans"/>
              <a:ea typeface="DM Sans"/>
              <a:cs typeface="DM Sans"/>
              <a:sym typeface="DM Sans"/>
            </a:endParaRPr>
          </a:p>
        </p:txBody>
      </p:sp>
      <p:sp>
        <p:nvSpPr>
          <p:cNvPr id="193" name="Google Shape;193;p4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03</a:t>
            </a:r>
            <a:endParaRPr b="1" sz="1600">
              <a:solidFill>
                <a:schemeClr val="lt1"/>
              </a:solidFill>
              <a:latin typeface="DM Sans"/>
              <a:ea typeface="DM Sans"/>
              <a:cs typeface="DM Sans"/>
              <a:sym typeface="DM Sans"/>
            </a:endParaRPr>
          </a:p>
        </p:txBody>
      </p:sp>
      <p:cxnSp>
        <p:nvCxnSpPr>
          <p:cNvPr id="194" name="Google Shape;194;p46"/>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95" name="Google Shape;195;p46"/>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Incluyendo CSS a nuestro proyecto</a:t>
            </a:r>
            <a:endParaRPr b="1" sz="1500">
              <a:solidFill>
                <a:srgbClr val="EAFF6A"/>
              </a:solidFill>
              <a:latin typeface="DM Sans"/>
              <a:ea typeface="DM Sans"/>
              <a:cs typeface="DM Sans"/>
              <a:sym typeface="DM Sans"/>
            </a:endParaRPr>
          </a:p>
        </p:txBody>
      </p:sp>
      <p:sp>
        <p:nvSpPr>
          <p:cNvPr id="196" name="Google Shape;196;p4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04</a:t>
            </a:r>
            <a:endParaRPr b="1" sz="1600">
              <a:solidFill>
                <a:srgbClr val="999999"/>
              </a:solidFill>
              <a:latin typeface="DM Sans"/>
              <a:ea typeface="DM Sans"/>
              <a:cs typeface="DM Sans"/>
              <a:sym typeface="DM Sans"/>
            </a:endParaRPr>
          </a:p>
        </p:txBody>
      </p:sp>
      <p:cxnSp>
        <p:nvCxnSpPr>
          <p:cNvPr id="197" name="Google Shape;197;p46"/>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98" name="Google Shape;198;p46"/>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CSS+Box Modeling</a:t>
            </a:r>
            <a:endParaRPr b="1" sz="1500">
              <a:solidFill>
                <a:srgbClr val="999999"/>
              </a:solidFill>
              <a:latin typeface="DM Sans"/>
              <a:ea typeface="DM Sans"/>
              <a:cs typeface="DM Sans"/>
              <a:sym typeface="DM Sans"/>
            </a:endParaRPr>
          </a:p>
        </p:txBody>
      </p:sp>
      <p:cxnSp>
        <p:nvCxnSpPr>
          <p:cNvPr id="199" name="Google Shape;199;p46"/>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200" name="Google Shape;200;p46"/>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201" name="Google Shape;201;p46"/>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202" name="Google Shape;202;p46"/>
          <p:cNvSpPr txBox="1"/>
          <p:nvPr/>
        </p:nvSpPr>
        <p:spPr>
          <a:xfrm>
            <a:off x="1395300" y="292411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Listas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Formularios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Enlaces</a:t>
            </a:r>
            <a:endParaRPr sz="1200">
              <a:solidFill>
                <a:schemeClr val="lt1"/>
              </a:solidFill>
              <a:latin typeface="DM Sans"/>
              <a:ea typeface="DM Sans"/>
              <a:cs typeface="DM Sans"/>
              <a:sym typeface="DM Sans"/>
            </a:endParaRPr>
          </a:p>
        </p:txBody>
      </p:sp>
      <p:sp>
        <p:nvSpPr>
          <p:cNvPr id="203" name="Google Shape;203;p46"/>
          <p:cNvSpPr txBox="1"/>
          <p:nvPr/>
        </p:nvSpPr>
        <p:spPr>
          <a:xfrm>
            <a:off x="5955750" y="2972363"/>
            <a:ext cx="16461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BEM</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Box Modeling</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Display</a:t>
            </a:r>
            <a:endParaRPr sz="1200">
              <a:solidFill>
                <a:schemeClr val="lt1"/>
              </a:solidFill>
              <a:latin typeface="DM Sans"/>
              <a:ea typeface="DM Sans"/>
              <a:cs typeface="DM Sans"/>
              <a:sym typeface="DM Sans"/>
            </a:endParaRPr>
          </a:p>
        </p:txBody>
      </p:sp>
      <p:sp>
        <p:nvSpPr>
          <p:cNvPr id="204" name="Google Shape;204;p46"/>
          <p:cNvSpPr txBox="1"/>
          <p:nvPr/>
        </p:nvSpPr>
        <p:spPr>
          <a:xfrm>
            <a:off x="3675526" y="2972375"/>
            <a:ext cx="17784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Bases de CSS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Insertar CSS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Primeras propiedades</a:t>
            </a:r>
            <a:endParaRPr sz="1200">
              <a:solidFill>
                <a:srgbClr val="83AEFB"/>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Unidades de medida</a:t>
            </a:r>
            <a:endParaRPr b="1" sz="4000">
              <a:solidFill>
                <a:schemeClr val="dk1"/>
              </a:solidFill>
              <a:latin typeface="DM Sans"/>
              <a:ea typeface="DM Sans"/>
              <a:cs typeface="DM Sans"/>
              <a:sym typeface="DM Sans"/>
            </a:endParaRPr>
          </a:p>
        </p:txBody>
      </p:sp>
      <p:sp>
        <p:nvSpPr>
          <p:cNvPr id="730" name="Google Shape;730;p109"/>
          <p:cNvSpPr txBox="1"/>
          <p:nvPr/>
        </p:nvSpPr>
        <p:spPr>
          <a:xfrm>
            <a:off x="552375" y="1309725"/>
            <a:ext cx="7711500" cy="48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lang="es" sz="1350">
                <a:solidFill>
                  <a:schemeClr val="dk1"/>
                </a:solidFill>
                <a:latin typeface="DM Sans"/>
                <a:ea typeface="DM Sans"/>
                <a:cs typeface="DM Sans"/>
                <a:sym typeface="DM Sans"/>
              </a:rPr>
              <a:t>Ahora veamos qué medida es más conveniente para los textos.</a:t>
            </a:r>
            <a:endParaRPr i="0" sz="1350" u="none" cap="none" strike="noStrike">
              <a:solidFill>
                <a:srgbClr val="000000"/>
              </a:solidFill>
              <a:latin typeface="DM Sans"/>
              <a:ea typeface="DM Sans"/>
              <a:cs typeface="DM Sans"/>
              <a:sym typeface="DM Sans"/>
            </a:endParaRPr>
          </a:p>
        </p:txBody>
      </p:sp>
      <p:sp>
        <p:nvSpPr>
          <p:cNvPr id="731" name="Google Shape;731;p109"/>
          <p:cNvSpPr txBox="1"/>
          <p:nvPr/>
        </p:nvSpPr>
        <p:spPr>
          <a:xfrm>
            <a:off x="856275" y="1983750"/>
            <a:ext cx="3530400" cy="2032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html</a:t>
            </a:r>
            <a:r>
              <a:rPr b="0" i="0" lang="es" sz="1400" u="none" cap="none" strike="noStrike">
                <a:solidFill>
                  <a:schemeClr val="dk1"/>
                </a:solidFill>
                <a:latin typeface="Consolas"/>
                <a:ea typeface="Consolas"/>
                <a:cs typeface="Consolas"/>
                <a:sym typeface="Consolas"/>
              </a:rPr>
              <a:t> { </a:t>
            </a:r>
            <a:r>
              <a:rPr b="0" i="0" lang="es" sz="1400" u="none" cap="none" strike="noStrike">
                <a:solidFill>
                  <a:srgbClr val="008000"/>
                </a:solidFill>
                <a:latin typeface="Consolas"/>
                <a:ea typeface="Consolas"/>
                <a:cs typeface="Consolas"/>
                <a:sym typeface="Consolas"/>
              </a:rPr>
              <a:t>/* etiqueta raíz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62.5%</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2rem</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20px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32" name="Google Shape;732;p109"/>
          <p:cNvSpPr txBox="1"/>
          <p:nvPr/>
        </p:nvSpPr>
        <p:spPr>
          <a:xfrm>
            <a:off x="5523725" y="2410850"/>
            <a:ext cx="1893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DM Sans"/>
                <a:ea typeface="DM Sans"/>
                <a:cs typeface="DM Sans"/>
                <a:sym typeface="DM Sans"/>
              </a:rPr>
              <a:t>Texto simulando</a:t>
            </a:r>
            <a:endParaRPr b="1" sz="1700">
              <a:latin typeface="DM Sans"/>
              <a:ea typeface="DM Sans"/>
              <a:cs typeface="DM Sans"/>
              <a:sym typeface="DM Sans"/>
            </a:endParaRPr>
          </a:p>
          <a:p>
            <a:pPr indent="0" lvl="0" marL="0" rtl="0" algn="l">
              <a:spcBef>
                <a:spcPts val="0"/>
              </a:spcBef>
              <a:spcAft>
                <a:spcPts val="0"/>
              </a:spcAft>
              <a:buNone/>
            </a:pPr>
            <a:r>
              <a:rPr b="1" lang="es" sz="1700">
                <a:latin typeface="DM Sans"/>
                <a:ea typeface="DM Sans"/>
                <a:cs typeface="DM Sans"/>
                <a:sym typeface="DM Sans"/>
              </a:rPr>
              <a:t>20px</a:t>
            </a:r>
            <a:endParaRPr b="1" sz="1700">
              <a:latin typeface="DM Sans"/>
              <a:ea typeface="DM Sans"/>
              <a:cs typeface="DM Sans"/>
              <a:sym typeface="DM Sans"/>
            </a:endParaRPr>
          </a:p>
        </p:txBody>
      </p:sp>
      <p:sp>
        <p:nvSpPr>
          <p:cNvPr id="733" name="Google Shape;733;p109"/>
          <p:cNvSpPr txBox="1"/>
          <p:nvPr/>
        </p:nvSpPr>
        <p:spPr>
          <a:xfrm>
            <a:off x="1035400" y="4016250"/>
            <a:ext cx="7017000" cy="621600"/>
          </a:xfrm>
          <a:prstGeom prst="rect">
            <a:avLst/>
          </a:prstGeom>
          <a:solidFill>
            <a:srgbClr val="DEFC5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s" sz="1400" u="none" cap="none" strike="noStrike">
                <a:solidFill>
                  <a:srgbClr val="000000"/>
                </a:solidFill>
                <a:latin typeface="DM Sans"/>
                <a:ea typeface="DM Sans"/>
                <a:cs typeface="DM Sans"/>
                <a:sym typeface="DM Sans"/>
              </a:rPr>
              <a:t>62.5%, hace que en vez de que 16px sea el valor a tomar en cuenta para calcular las unidades relativas, se use 10px.</a:t>
            </a:r>
            <a:endParaRPr i="0" sz="1400" u="none" cap="none" strike="noStrike">
              <a:solidFill>
                <a:srgbClr val="000000"/>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0"/>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Tipografías</a:t>
            </a:r>
            <a:endParaRPr b="1" sz="4000">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local</a:t>
            </a:r>
            <a:endParaRPr b="1" sz="4000">
              <a:solidFill>
                <a:schemeClr val="dk1"/>
              </a:solidFill>
              <a:latin typeface="DM Sans"/>
              <a:ea typeface="DM Sans"/>
              <a:cs typeface="DM Sans"/>
              <a:sym typeface="DM Sans"/>
            </a:endParaRPr>
          </a:p>
        </p:txBody>
      </p:sp>
      <p:sp>
        <p:nvSpPr>
          <p:cNvPr id="744" name="Google Shape;744;p11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Habíamos visto que usando “font-family”, es posible agregar algunas limitadas fuentes, pero... </a:t>
            </a:r>
            <a:r>
              <a:rPr lang="es" sz="1350">
                <a:highlight>
                  <a:srgbClr val="EAFF6A"/>
                </a:highlight>
                <a:latin typeface="DM Sans"/>
                <a:ea typeface="DM Sans"/>
                <a:cs typeface="DM Sans"/>
                <a:sym typeface="DM Sans"/>
              </a:rPr>
              <a:t>podemos usar muchísimas opciones de fuentes si las descargamos y las agregamos a nuestro directorio raíz. </a:t>
            </a:r>
            <a:endParaRPr sz="1350">
              <a:highlight>
                <a:srgbClr val="EAFF6A"/>
              </a:highlight>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local</a:t>
            </a:r>
            <a:endParaRPr b="1" sz="4000">
              <a:solidFill>
                <a:schemeClr val="dk1"/>
              </a:solidFill>
              <a:latin typeface="DM Sans"/>
              <a:ea typeface="DM Sans"/>
              <a:cs typeface="DM Sans"/>
              <a:sym typeface="DM Sans"/>
            </a:endParaRPr>
          </a:p>
        </p:txBody>
      </p:sp>
      <p:sp>
        <p:nvSpPr>
          <p:cNvPr id="750" name="Google Shape;750;p112"/>
          <p:cNvSpPr txBox="1"/>
          <p:nvPr/>
        </p:nvSpPr>
        <p:spPr>
          <a:xfrm>
            <a:off x="473350" y="1908175"/>
            <a:ext cx="4640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CSS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@font-face {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    font-family: "Mystery Quest";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    src: url("mystery-quest.ttf");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p {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    font-family: "Mystery Quest", cursive; </a:t>
            </a:r>
            <a:endParaRPr sz="135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350">
                <a:latin typeface="Consolas"/>
                <a:ea typeface="Consolas"/>
                <a:cs typeface="Consolas"/>
                <a:sym typeface="Consolas"/>
              </a:rPr>
              <a:t>}</a:t>
            </a:r>
            <a:endParaRPr sz="1350">
              <a:latin typeface="Consolas"/>
              <a:ea typeface="Consolas"/>
              <a:cs typeface="Consolas"/>
              <a:sym typeface="Consola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51" name="Google Shape;751;p112"/>
          <p:cNvSpPr txBox="1"/>
          <p:nvPr/>
        </p:nvSpPr>
        <p:spPr>
          <a:xfrm>
            <a:off x="4779850" y="2072050"/>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valor de la propiedad src debe indicar en qué parte de nuestro directorio raíz guardamos nuestra tipografía post descarga.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Para ver un ejemplo de como hacer un font-face </a:t>
            </a:r>
            <a:r>
              <a:rPr lang="es" sz="1350" u="sng">
                <a:solidFill>
                  <a:schemeClr val="hlink"/>
                </a:solidFill>
                <a:latin typeface="DM Sans"/>
                <a:ea typeface="DM Sans"/>
                <a:cs typeface="DM Sans"/>
                <a:sym typeface="DM Sans"/>
                <a:hlinkClick r:id="rId3"/>
              </a:rPr>
              <a:t>aqui</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web</a:t>
            </a:r>
            <a:endParaRPr b="1" sz="4000">
              <a:solidFill>
                <a:schemeClr val="dk1"/>
              </a:solidFill>
              <a:latin typeface="DM Sans"/>
              <a:ea typeface="DM Sans"/>
              <a:cs typeface="DM Sans"/>
              <a:sym typeface="DM Sans"/>
            </a:endParaRPr>
          </a:p>
        </p:txBody>
      </p:sp>
      <p:sp>
        <p:nvSpPr>
          <p:cNvPr id="757" name="Google Shape;757;p113"/>
          <p:cNvSpPr txBox="1"/>
          <p:nvPr/>
        </p:nvSpPr>
        <p:spPr>
          <a:xfrm>
            <a:off x="588850" y="1319300"/>
            <a:ext cx="53865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200"/>
              <a:buFont typeface="Arial"/>
              <a:buNone/>
            </a:pPr>
            <a:r>
              <a:rPr lang="es" sz="1350">
                <a:solidFill>
                  <a:schemeClr val="dk1"/>
                </a:solidFill>
                <a:highlight>
                  <a:schemeClr val="lt1"/>
                </a:highlight>
                <a:latin typeface="DM Sans"/>
                <a:ea typeface="DM Sans"/>
                <a:cs typeface="DM Sans"/>
                <a:sym typeface="DM Sans"/>
              </a:rPr>
              <a:t>Veamos qué </a:t>
            </a:r>
            <a:r>
              <a:rPr lang="es" sz="1350">
                <a:solidFill>
                  <a:schemeClr val="dk1"/>
                </a:solidFill>
                <a:highlight>
                  <a:schemeClr val="lt1"/>
                </a:highlight>
                <a:latin typeface="DM Sans"/>
                <a:ea typeface="DM Sans"/>
                <a:cs typeface="DM Sans"/>
                <a:sym typeface="DM Sans"/>
              </a:rPr>
              <a:t>opciones de fuentes con </a:t>
            </a:r>
            <a:r>
              <a:rPr b="1" lang="es" sz="1350" u="sng">
                <a:solidFill>
                  <a:srgbClr val="83AEFB"/>
                </a:solidFill>
                <a:highlight>
                  <a:schemeClr val="lt1"/>
                </a:highlight>
                <a:latin typeface="DM Sans"/>
                <a:ea typeface="DM Sans"/>
                <a:cs typeface="DM Sans"/>
                <a:sym typeface="DM Sans"/>
                <a:hlinkClick r:id="rId3">
                  <a:extLst>
                    <a:ext uri="{A12FA001-AC4F-418D-AE19-62706E023703}">
                      <ahyp:hlinkClr val="tx"/>
                    </a:ext>
                  </a:extLst>
                </a:hlinkClick>
              </a:rPr>
              <a:t>Google Fonts</a:t>
            </a:r>
            <a:r>
              <a:rPr lang="es" sz="1350">
                <a:solidFill>
                  <a:schemeClr val="dk1"/>
                </a:solidFill>
                <a:highlight>
                  <a:schemeClr val="lt1"/>
                </a:highlight>
                <a:latin typeface="DM Sans"/>
                <a:ea typeface="DM Sans"/>
                <a:cs typeface="DM Sans"/>
                <a:sym typeface="DM Sans"/>
              </a:rPr>
              <a:t>.</a:t>
            </a:r>
            <a:endParaRPr sz="1350">
              <a:latin typeface="DM Sans"/>
              <a:ea typeface="DM Sans"/>
              <a:cs typeface="DM Sans"/>
              <a:sym typeface="DM Sans"/>
            </a:endParaRPr>
          </a:p>
        </p:txBody>
      </p:sp>
      <p:grpSp>
        <p:nvGrpSpPr>
          <p:cNvPr id="758" name="Google Shape;758;p113"/>
          <p:cNvGrpSpPr/>
          <p:nvPr/>
        </p:nvGrpSpPr>
        <p:grpSpPr>
          <a:xfrm>
            <a:off x="897650" y="1843450"/>
            <a:ext cx="7348675" cy="2862600"/>
            <a:chOff x="1092975" y="1483300"/>
            <a:chExt cx="7348675" cy="2862600"/>
          </a:xfrm>
        </p:grpSpPr>
        <p:sp>
          <p:nvSpPr>
            <p:cNvPr id="759" name="Google Shape;759;p11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h1</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'Roboto'</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60" name="Google Shape;760;p11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61" name="Google Shape;761;p113"/>
            <p:cNvSpPr txBox="1"/>
            <p:nvPr/>
          </p:nvSpPr>
          <p:spPr>
            <a:xfrm>
              <a:off x="4911238"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sp>
          <p:nvSpPr>
            <p:cNvPr id="762" name="Google Shape;762;p113"/>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&lt;link</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"https://fonts.googleapis.com/css?family=Roboto&amp;display=swap"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rel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"stylesheet"</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&lt;title&gt;</a:t>
              </a:r>
              <a:r>
                <a:rPr b="0" i="0" lang="es" sz="1400" u="none" cap="none" strike="noStrike">
                  <a:solidFill>
                    <a:schemeClr val="dk1"/>
                  </a:solidFill>
                  <a:latin typeface="Consolas"/>
                  <a:ea typeface="Consolas"/>
                  <a:cs typeface="Consolas"/>
                  <a:sym typeface="Consolas"/>
                </a:rPr>
                <a:t>Document</a:t>
              </a:r>
              <a:r>
                <a:rPr b="0" i="0" lang="es" sz="1400" u="none" cap="none" strike="noStrike">
                  <a:solidFill>
                    <a:srgbClr val="800000"/>
                  </a:solidFill>
                  <a:latin typeface="Consolas"/>
                  <a:ea typeface="Consolas"/>
                  <a:cs typeface="Consolas"/>
                  <a:sym typeface="Consolas"/>
                </a:rPr>
                <a:t>&lt;/title&gt;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¡Bonus!</a:t>
            </a:r>
            <a:endParaRPr b="1" sz="4000">
              <a:solidFill>
                <a:schemeClr val="dk1"/>
              </a:solidFill>
              <a:latin typeface="DM Sans"/>
              <a:ea typeface="DM Sans"/>
              <a:cs typeface="DM Sans"/>
              <a:sym typeface="DM Sans"/>
            </a:endParaRPr>
          </a:p>
        </p:txBody>
      </p:sp>
      <p:pic>
        <p:nvPicPr>
          <p:cNvPr id="768" name="Google Shape;768;p114"/>
          <p:cNvPicPr preferRelativeResize="0"/>
          <p:nvPr/>
        </p:nvPicPr>
        <p:blipFill rotWithShape="1">
          <a:blip r:embed="rId3">
            <a:alphaModFix/>
          </a:blip>
          <a:srcRect b="0" l="0" r="0" t="0"/>
          <a:stretch/>
        </p:blipFill>
        <p:spPr>
          <a:xfrm>
            <a:off x="1949147" y="1180665"/>
            <a:ext cx="5185961" cy="365803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¡Bonus!</a:t>
            </a:r>
            <a:endParaRPr b="1" sz="4000">
              <a:solidFill>
                <a:schemeClr val="dk1"/>
              </a:solidFill>
              <a:latin typeface="DM Sans"/>
              <a:ea typeface="DM Sans"/>
              <a:cs typeface="DM Sans"/>
              <a:sym typeface="DM Sans"/>
            </a:endParaRPr>
          </a:p>
        </p:txBody>
      </p:sp>
      <p:grpSp>
        <p:nvGrpSpPr>
          <p:cNvPr id="774" name="Google Shape;774;p115"/>
          <p:cNvGrpSpPr/>
          <p:nvPr/>
        </p:nvGrpSpPr>
        <p:grpSpPr>
          <a:xfrm>
            <a:off x="1092975" y="1446900"/>
            <a:ext cx="7348675" cy="2899000"/>
            <a:chOff x="1092975" y="1446900"/>
            <a:chExt cx="7348675" cy="2899000"/>
          </a:xfrm>
        </p:grpSpPr>
        <p:sp>
          <p:nvSpPr>
            <p:cNvPr id="775" name="Google Shape;775;p11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h1</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'Roboto'</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font-weight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76" name="Google Shape;776;p11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CSS</a:t>
              </a:r>
              <a:endParaRPr b="1" i="0" sz="2000" u="none" cap="none" strike="noStrike">
                <a:solidFill>
                  <a:srgbClr val="000000"/>
                </a:solidFill>
                <a:latin typeface="DM Sans"/>
                <a:ea typeface="DM Sans"/>
                <a:cs typeface="DM Sans"/>
                <a:sym typeface="DM Sans"/>
              </a:endParaRPr>
            </a:p>
          </p:txBody>
        </p:sp>
        <p:sp>
          <p:nvSpPr>
            <p:cNvPr id="777" name="Google Shape;777;p115"/>
            <p:cNvSpPr txBox="1"/>
            <p:nvPr/>
          </p:nvSpPr>
          <p:spPr>
            <a:xfrm>
              <a:off x="4911238" y="14469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M Sans"/>
                  <a:ea typeface="DM Sans"/>
                  <a:cs typeface="DM Sans"/>
                  <a:sym typeface="DM Sans"/>
                </a:rPr>
                <a:t>HTML</a:t>
              </a:r>
              <a:endParaRPr b="1" i="0" sz="2000" u="none" cap="none" strike="noStrike">
                <a:solidFill>
                  <a:srgbClr val="000000"/>
                </a:solidFill>
                <a:latin typeface="DM Sans"/>
                <a:ea typeface="DM Sans"/>
                <a:cs typeface="DM Sans"/>
                <a:sym typeface="DM Sans"/>
              </a:endParaRPr>
            </a:p>
          </p:txBody>
        </p:sp>
        <p:sp>
          <p:nvSpPr>
            <p:cNvPr id="778" name="Google Shape;778;p115"/>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&lt;link</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"https://fonts.googleapis.com/css?family=Roboto:100,300,400,500,700&amp;display=swap"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rel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"stylesheet"</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6"/>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784" name="Google Shape;784;p116"/>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rgbClr val="83AEFB"/>
                </a:solidFill>
                <a:latin typeface="DM Sans"/>
                <a:ea typeface="DM Sans"/>
                <a:cs typeface="DM Sans"/>
                <a:sym typeface="DM Sans"/>
                <a:hlinkClick r:id="rId3">
                  <a:extLst>
                    <a:ext uri="{A12FA001-AC4F-418D-AE19-62706E023703}">
                      <ahyp:hlinkClr val="tx"/>
                    </a:ext>
                  </a:extLst>
                </a:hlinkClick>
              </a:rPr>
              <a:t>siguiente link</a:t>
            </a:r>
            <a:r>
              <a:rPr lang="es" sz="1350">
                <a:solidFill>
                  <a:schemeClr val="lt1"/>
                </a:solidFill>
                <a:latin typeface="DM Sans"/>
                <a:ea typeface="DM Sans"/>
                <a:cs typeface="DM Sans"/>
                <a:sym typeface="DM Sans"/>
              </a:rPr>
              <a:t> y revisa el material interactivo que preparamos sobre </a:t>
            </a:r>
            <a:r>
              <a:rPr b="1" lang="es" sz="1350">
                <a:solidFill>
                  <a:schemeClr val="lt1"/>
                </a:solidFill>
                <a:latin typeface="DM Sans"/>
                <a:ea typeface="DM Sans"/>
                <a:cs typeface="DM Sans"/>
                <a:sym typeface="DM Sans"/>
              </a:rPr>
              <a:t>Preguntas Frecuentes, </a:t>
            </a:r>
            <a:r>
              <a:rPr lang="es" sz="1350">
                <a:solidFill>
                  <a:schemeClr val="lt1"/>
                </a:solidFill>
                <a:latin typeface="DM Sans"/>
                <a:ea typeface="DM Sans"/>
                <a:cs typeface="DM Sans"/>
                <a:sym typeface="DM Sans"/>
              </a:rPr>
              <a:t>estamos seguros de que allí encontrarás algunas respuestas.</a:t>
            </a:r>
            <a:endParaRPr sz="1350">
              <a:solidFill>
                <a:schemeClr val="lt1"/>
              </a:solidFill>
              <a:latin typeface="DM Sans"/>
              <a:ea typeface="DM Sans"/>
              <a:cs typeface="DM Sans"/>
              <a:sym typeface="DM Sans"/>
            </a:endParaRPr>
          </a:p>
          <a:p>
            <a:pPr indent="0" lvl="0" marL="0" rtl="0" algn="ctr">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790" name="Google Shape;790;p11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18"/>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8"/>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797" name="Google Shape;797;p118"/>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798" name="Google Shape;798;p118"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799" name="Google Shape;799;p118"/>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800" name="Google Shape;800;p118"/>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801" name="Google Shape;801;p118"/>
          <p:cNvGrpSpPr/>
          <p:nvPr/>
        </p:nvGrpSpPr>
        <p:grpSpPr>
          <a:xfrm>
            <a:off x="2560438" y="3996550"/>
            <a:ext cx="1134384" cy="280804"/>
            <a:chOff x="2560438" y="3920350"/>
            <a:chExt cx="1134384" cy="280804"/>
          </a:xfrm>
        </p:grpSpPr>
        <p:pic>
          <p:nvPicPr>
            <p:cNvPr id="802" name="Google Shape;802;p118"/>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803" name="Google Shape;803;p118"/>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804" name="Google Shape;804;p118"/>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Bases</a:t>
            </a:r>
            <a:r>
              <a:rPr b="1" lang="es" sz="4000">
                <a:solidFill>
                  <a:schemeClr val="lt1"/>
                </a:solidFill>
                <a:latin typeface="DM Sans"/>
                <a:ea typeface="DM Sans"/>
                <a:cs typeface="DM Sans"/>
                <a:sym typeface="DM Sans"/>
              </a:rPr>
              <a:t>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CSS</a:t>
            </a:r>
            <a:endParaRPr b="1" sz="4000">
              <a:solidFill>
                <a:schemeClr val="lt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pSp>
        <p:nvGrpSpPr>
          <p:cNvPr id="809" name="Google Shape;809;p119"/>
          <p:cNvGrpSpPr/>
          <p:nvPr/>
        </p:nvGrpSpPr>
        <p:grpSpPr>
          <a:xfrm>
            <a:off x="4202556" y="994173"/>
            <a:ext cx="738900" cy="738900"/>
            <a:chOff x="974706" y="2467173"/>
            <a:chExt cx="738900" cy="738900"/>
          </a:xfrm>
        </p:grpSpPr>
        <p:sp>
          <p:nvSpPr>
            <p:cNvPr id="810" name="Google Shape;810;p11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1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12" name="Google Shape;812;p11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Atributos</a:t>
            </a:r>
            <a:endParaRPr b="1" sz="4000">
              <a:solidFill>
                <a:schemeClr val="dk1"/>
              </a:solidFill>
              <a:highlight>
                <a:srgbClr val="EAFF6A"/>
              </a:highlight>
              <a:latin typeface="DM Sans"/>
              <a:ea typeface="DM Sans"/>
              <a:cs typeface="DM Sans"/>
              <a:sym typeface="DM Sans"/>
            </a:endParaRPr>
          </a:p>
        </p:txBody>
      </p:sp>
      <p:sp>
        <p:nvSpPr>
          <p:cNvPr id="813" name="Google Shape;813;p11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814" name="Google Shape;814;p11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Agrega atributos a los archivos.</a:t>
            </a:r>
            <a:endParaRPr sz="2000">
              <a:solidFill>
                <a:srgbClr val="999999"/>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grpSp>
        <p:nvGrpSpPr>
          <p:cNvPr id="819" name="Google Shape;819;p120"/>
          <p:cNvGrpSpPr/>
          <p:nvPr/>
        </p:nvGrpSpPr>
        <p:grpSpPr>
          <a:xfrm>
            <a:off x="457347" y="468297"/>
            <a:ext cx="431074" cy="431074"/>
            <a:chOff x="974706" y="2467173"/>
            <a:chExt cx="738900" cy="738900"/>
          </a:xfrm>
        </p:grpSpPr>
        <p:sp>
          <p:nvSpPr>
            <p:cNvPr id="820" name="Google Shape;820;p12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12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822" name="Google Shape;822;p120"/>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Atributos</a:t>
            </a:r>
            <a:endParaRPr b="1" sz="4000">
              <a:solidFill>
                <a:schemeClr val="dk1"/>
              </a:solidFill>
              <a:latin typeface="DM Sans"/>
              <a:ea typeface="DM Sans"/>
              <a:cs typeface="DM Sans"/>
              <a:sym typeface="DM Sans"/>
            </a:endParaRPr>
          </a:p>
        </p:txBody>
      </p:sp>
      <p:pic>
        <p:nvPicPr>
          <p:cNvPr id="823" name="Google Shape;823;p12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24" name="Google Shape;824;p120"/>
          <p:cNvSpPr txBox="1"/>
          <p:nvPr/>
        </p:nvSpPr>
        <p:spPr>
          <a:xfrm>
            <a:off x="605850" y="21665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archivo HTML creado previamente, agrega un div con un párrafo lleno de texto, y asígnale la clase “actividad1”. Además, crea un archivo CSS con una clase llamada “actividad1”; y asígnale la propiedad color con valor naranja (orange). </a:t>
            </a:r>
            <a:endParaRPr sz="1350">
              <a:latin typeface="DM Sans"/>
              <a:ea typeface="DM Sans"/>
              <a:cs typeface="DM Sans"/>
              <a:sym typeface="DM Sans"/>
            </a:endParaRPr>
          </a:p>
        </p:txBody>
      </p:sp>
      <p:sp>
        <p:nvSpPr>
          <p:cNvPr id="825" name="Google Shape;825;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836" name="Google Shape;836;p122"/>
          <p:cNvGrpSpPr/>
          <p:nvPr/>
        </p:nvGrpSpPr>
        <p:grpSpPr>
          <a:xfrm>
            <a:off x="4202550" y="994173"/>
            <a:ext cx="738900" cy="738900"/>
            <a:chOff x="4202550" y="994173"/>
            <a:chExt cx="738900" cy="738900"/>
          </a:xfrm>
        </p:grpSpPr>
        <p:sp>
          <p:nvSpPr>
            <p:cNvPr id="837" name="Google Shape;837;p12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38" name="Google Shape;838;p12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2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44" name="Google Shape;844;p123"/>
          <p:cNvGrpSpPr/>
          <p:nvPr/>
        </p:nvGrpSpPr>
        <p:grpSpPr>
          <a:xfrm>
            <a:off x="457358" y="468285"/>
            <a:ext cx="431074" cy="431074"/>
            <a:chOff x="4202550" y="994173"/>
            <a:chExt cx="738900" cy="738900"/>
          </a:xfrm>
        </p:grpSpPr>
        <p:sp>
          <p:nvSpPr>
            <p:cNvPr id="845" name="Google Shape;845;p12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6" name="Google Shape;846;p12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47" name="Google Shape;847;p12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48" name="Google Shape;848;p123"/>
          <p:cNvSpPr txBox="1"/>
          <p:nvPr/>
        </p:nvSpPr>
        <p:spPr>
          <a:xfrm>
            <a:off x="457350" y="1725800"/>
            <a:ext cx="5262900" cy="139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Patrones sutiles</a:t>
            </a:r>
            <a:r>
              <a:rPr lang="es" sz="1350">
                <a:solidFill>
                  <a:srgbClr val="FF0000"/>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Toptal</a:t>
            </a:r>
            <a:endParaRPr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Arial"/>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Recursos de Dominio Público</a:t>
            </a:r>
            <a:r>
              <a:rPr lang="es" sz="1350">
                <a:solidFill>
                  <a:schemeClr val="dk1"/>
                </a:solidFill>
                <a:latin typeface="DM Sans"/>
                <a:ea typeface="DM Sans"/>
                <a:cs typeface="DM Sans"/>
                <a:sym typeface="DM Sans"/>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Internet Archive</a:t>
            </a:r>
            <a:endParaRPr b="1" sz="1350">
              <a:solidFill>
                <a:srgbClr val="999999"/>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Helvetica Neue"/>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Jardin Zen CSS</a:t>
            </a:r>
            <a:r>
              <a:rPr b="1"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CSS Zen Garden</a:t>
            </a:r>
            <a:endParaRPr sz="1350" u="sng">
              <a:solidFill>
                <a:srgbClr val="999999"/>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854" name="Google Shape;854;p124"/>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Bases y sintaxis de CSS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Padres e hijos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Herencia y cascada</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Tipografía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Unidades de medida</a:t>
            </a:r>
            <a:endParaRPr sz="1350">
              <a:solidFill>
                <a:schemeClr val="lt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p12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48"/>
          <p:cNvGrpSpPr/>
          <p:nvPr/>
        </p:nvGrpSpPr>
        <p:grpSpPr>
          <a:xfrm>
            <a:off x="457338" y="468286"/>
            <a:ext cx="431100" cy="431100"/>
            <a:chOff x="4616400" y="1950761"/>
            <a:chExt cx="431100" cy="431100"/>
          </a:xfrm>
        </p:grpSpPr>
        <p:sp>
          <p:nvSpPr>
            <p:cNvPr id="215" name="Google Shape;215;p4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4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17" name="Google Shape;217;p48"/>
          <p:cNvSpPr txBox="1"/>
          <p:nvPr/>
        </p:nvSpPr>
        <p:spPr>
          <a:xfrm>
            <a:off x="457350" y="1820575"/>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 CSS (Cascading Style Sheets) es un lenguaje web para aplicar formato visual (color, tamaño, separación y ubicación) al HTML. Es así que </a:t>
            </a:r>
            <a:r>
              <a:rPr b="1" lang="es" sz="2500">
                <a:solidFill>
                  <a:srgbClr val="DEFC52"/>
                </a:solidFill>
                <a:latin typeface="DM Sans"/>
                <a:ea typeface="DM Sans"/>
                <a:cs typeface="DM Sans"/>
                <a:sym typeface="DM Sans"/>
              </a:rPr>
              <a:t>puedes cambiar por completo el aspecto de cualquier etiqueta HTML.</a:t>
            </a:r>
            <a:endParaRPr b="1" sz="2500">
              <a:solidFill>
                <a:srgbClr val="DEFC52"/>
              </a:solidFill>
              <a:latin typeface="DM Sans"/>
              <a:ea typeface="DM Sans"/>
              <a:cs typeface="DM Sans"/>
              <a:sym typeface="DM Sans"/>
            </a:endParaRPr>
          </a:p>
        </p:txBody>
      </p:sp>
      <p:sp>
        <p:nvSpPr>
          <p:cNvPr id="218" name="Google Shape;218;p4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Premisas</a:t>
            </a:r>
            <a:endParaRPr b="1" sz="4000">
              <a:solidFill>
                <a:srgbClr val="EAFF6A"/>
              </a:solidFill>
              <a:latin typeface="DM Sans"/>
              <a:ea typeface="DM Sans"/>
              <a:cs typeface="DM Sans"/>
              <a:sym typeface="DM Sans"/>
            </a:endParaRPr>
          </a:p>
        </p:txBody>
      </p:sp>
      <p:sp>
        <p:nvSpPr>
          <p:cNvPr id="219" name="Google Shape;219;p4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